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xls" ContentType="application/vnd.ms-exce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56" r:id="rId2"/>
    <p:sldId id="320" r:id="rId3"/>
    <p:sldId id="258" r:id="rId4"/>
    <p:sldId id="259" r:id="rId5"/>
    <p:sldId id="260" r:id="rId6"/>
    <p:sldId id="261" r:id="rId7"/>
    <p:sldId id="262" r:id="rId8"/>
    <p:sldId id="263" r:id="rId9"/>
    <p:sldId id="321" r:id="rId10"/>
    <p:sldId id="265" r:id="rId11"/>
    <p:sldId id="266" r:id="rId12"/>
    <p:sldId id="267" r:id="rId13"/>
    <p:sldId id="268" r:id="rId14"/>
    <p:sldId id="269" r:id="rId15"/>
    <p:sldId id="270" r:id="rId16"/>
    <p:sldId id="271" r:id="rId17"/>
    <p:sldId id="272" r:id="rId18"/>
    <p:sldId id="32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323" r:id="rId36"/>
    <p:sldId id="290" r:id="rId37"/>
    <p:sldId id="291" r:id="rId38"/>
    <p:sldId id="292" r:id="rId39"/>
    <p:sldId id="328"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37" r:id="rId55"/>
    <p:sldId id="308" r:id="rId56"/>
    <p:sldId id="331" r:id="rId57"/>
    <p:sldId id="332" r:id="rId58"/>
    <p:sldId id="333" r:id="rId59"/>
    <p:sldId id="334" r:id="rId60"/>
    <p:sldId id="335" r:id="rId61"/>
    <p:sldId id="336" r:id="rId62"/>
    <p:sldId id="312" r:id="rId63"/>
    <p:sldId id="314" r:id="rId64"/>
    <p:sldId id="316" r:id="rId65"/>
    <p:sldId id="317" r:id="rId66"/>
    <p:sldId id="325" r:id="rId67"/>
    <p:sldId id="326" r:id="rId68"/>
    <p:sldId id="329" r:id="rId69"/>
    <p:sldId id="338" r:id="rId7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0.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6EE4E6-F713-48D2-9C79-25403D5AF70D}" type="datetimeFigureOut">
              <a:rPr kumimoji="1" lang="ja-JP" altLang="en-US" smtClean="0"/>
              <a:pPr/>
              <a:t>2011/12/18</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F09958-D0B4-408B-8526-2B95A17F1A57}"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246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料理教室、男性ブラ、香水、化粧品、料理道具、シャンプー系とか画像貼る</a:t>
            </a:r>
          </a:p>
        </p:txBody>
      </p:sp>
      <p:sp>
        <p:nvSpPr>
          <p:cNvPr id="49156"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1EBF76-DAAD-45CB-BF11-3274E8B8D0C7}" type="slidenum">
              <a:rPr lang="ja-JP" altLang="en-US" smtClean="0"/>
              <a:pPr fontAlgn="base">
                <a:spcBef>
                  <a:spcPct val="0"/>
                </a:spcBef>
                <a:spcAft>
                  <a:spcPct val="0"/>
                </a:spcAft>
                <a:defRPr/>
              </a:pPr>
              <a:t>5</a:t>
            </a:fld>
            <a:endParaRPr lang="ja-JP"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FF6E301E-F821-4237-BCC1-BE22551A0D3C}" type="slidenum">
              <a:rPr lang="ja-JP" altLang="en-US" smtClean="0"/>
              <a:pPr>
                <a:defRPr/>
              </a:pPr>
              <a:t>32</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事前アンケートから化粧水の購買行動パターンを３パターンに分類</a:t>
            </a:r>
          </a:p>
        </p:txBody>
      </p:sp>
      <p:sp>
        <p:nvSpPr>
          <p:cNvPr id="58372"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F8AFF0-1F39-4721-A35D-69F21122D059}" type="slidenum">
              <a:rPr lang="ja-JP" altLang="en-US" smtClean="0"/>
              <a:pPr fontAlgn="base">
                <a:spcBef>
                  <a:spcPct val="0"/>
                </a:spcBef>
                <a:spcAft>
                  <a:spcPct val="0"/>
                </a:spcAft>
                <a:defRPr/>
              </a:pPr>
              <a:t>33</a:t>
            </a:fld>
            <a:endParaRPr lang="ja-JP"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r>
              <a:rPr lang="ja-JP" altLang="en-US" smtClean="0">
                <a:latin typeface="HGP創英角ｺﾞｼｯｸUB" pitchFamily="50" charset="-128"/>
                <a:ea typeface="HGP創英角ｺﾞｼｯｸUB" pitchFamily="50" charset="-128"/>
              </a:rPr>
              <a:t>身だしなみ</a:t>
            </a:r>
            <a:endParaRPr lang="en-US" altLang="ja-JP" smtClean="0">
              <a:latin typeface="HGP創英角ｺﾞｼｯｸUB" pitchFamily="50" charset="-128"/>
              <a:ea typeface="HGP創英角ｺﾞｼｯｸUB" pitchFamily="50" charset="-128"/>
            </a:endParaRPr>
          </a:p>
          <a:p>
            <a:r>
              <a:rPr lang="ja-JP" altLang="en-US" smtClean="0">
                <a:latin typeface="HGP創英角ｺﾞｼｯｸUB" pitchFamily="50" charset="-128"/>
                <a:ea typeface="HGP創英角ｺﾞｼｯｸUB" pitchFamily="50" charset="-128"/>
              </a:rPr>
              <a:t>身の回りについての心がけ。頭髪や衣服を整え、ことばや態度をきちんとすること。</a:t>
            </a:r>
            <a:endParaRPr lang="en-US" altLang="ja-JP" smtClean="0">
              <a:latin typeface="HGP創英角ｺﾞｼｯｸUB" pitchFamily="50" charset="-128"/>
              <a:ea typeface="HGP創英角ｺﾞｼｯｸUB" pitchFamily="50" charset="-128"/>
            </a:endParaRPr>
          </a:p>
          <a:p>
            <a:r>
              <a:rPr lang="ja-JP" altLang="en-US" smtClean="0">
                <a:latin typeface="HGP創英角ｺﾞｼｯｸUB" pitchFamily="50" charset="-128"/>
                <a:ea typeface="HGP創英角ｺﾞｼｯｸUB" pitchFamily="50" charset="-128"/>
              </a:rPr>
              <a:t>　　　　　　　　　　　　　　　　　　　　　（広辞苑）</a:t>
            </a:r>
          </a:p>
          <a:p>
            <a:endParaRPr lang="ja-JP" altLang="en-US" smtClean="0"/>
          </a:p>
        </p:txBody>
      </p:sp>
      <p:sp>
        <p:nvSpPr>
          <p:cNvPr id="4" name="スライド番号プレースホルダ 3"/>
          <p:cNvSpPr>
            <a:spLocks noGrp="1"/>
          </p:cNvSpPr>
          <p:nvPr>
            <p:ph type="sldNum" sz="quarter" idx="5"/>
          </p:nvPr>
        </p:nvSpPr>
        <p:spPr/>
        <p:txBody>
          <a:bodyPr/>
          <a:lstStyle/>
          <a:p>
            <a:pPr>
              <a:defRPr/>
            </a:pPr>
            <a:fld id="{C3202958-B759-4C85-BF63-AFAE3F8E13DE}" type="slidenum">
              <a:rPr lang="ja-JP" altLang="en-US" smtClean="0"/>
              <a:pPr>
                <a:defRPr/>
              </a:pPr>
              <a:t>43</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画像貼る</a:t>
            </a:r>
          </a:p>
        </p:txBody>
      </p:sp>
      <p:sp>
        <p:nvSpPr>
          <p:cNvPr id="50180"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A8701F-C014-4E2F-B963-302FA54E1776}" type="slidenum">
              <a:rPr lang="ja-JP" altLang="en-US" smtClean="0"/>
              <a:pPr fontAlgn="base">
                <a:spcBef>
                  <a:spcPct val="0"/>
                </a:spcBef>
                <a:spcAft>
                  <a:spcPct val="0"/>
                </a:spcAft>
                <a:defRPr/>
              </a:pPr>
              <a:t>8</a:t>
            </a:fld>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4515"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化粧水を買うこと自体が女性化であるという説明</a:t>
            </a:r>
          </a:p>
        </p:txBody>
      </p:sp>
      <p:sp>
        <p:nvSpPr>
          <p:cNvPr id="51204"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762E50-7F30-4762-8C4B-D93E3B353487}" type="slidenum">
              <a:rPr lang="ja-JP" altLang="en-US" smtClean="0"/>
              <a:pPr fontAlgn="base">
                <a:spcBef>
                  <a:spcPct val="0"/>
                </a:spcBef>
                <a:spcAft>
                  <a:spcPct val="0"/>
                </a:spcAft>
                <a:defRPr/>
              </a:pPr>
              <a:t>10</a:t>
            </a:fld>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別紙でアンケート内容配布</a:t>
            </a:r>
          </a:p>
        </p:txBody>
      </p:sp>
      <p:sp>
        <p:nvSpPr>
          <p:cNvPr id="52228"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C89FC3-554B-44A0-971F-77E72E7067F2}" type="slidenum">
              <a:rPr lang="ja-JP" altLang="en-US" smtClean="0"/>
              <a:pPr fontAlgn="base">
                <a:spcBef>
                  <a:spcPct val="0"/>
                </a:spcBef>
                <a:spcAft>
                  <a:spcPct val="0"/>
                </a:spcAft>
                <a:defRPr/>
              </a:pPr>
              <a:t>12</a:t>
            </a:fld>
            <a:endParaRPr lang="ja-JP"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森岡の「草食系男子の拡大」をチェキ</a:t>
            </a:r>
          </a:p>
          <a:p>
            <a:pPr eaLnBrk="1" hangingPunct="1">
              <a:spcBef>
                <a:spcPct val="0"/>
              </a:spcBef>
            </a:pPr>
            <a:endParaRPr lang="ja-JP" altLang="en-US" smtClean="0"/>
          </a:p>
          <a:p>
            <a:pPr eaLnBrk="1" hangingPunct="1">
              <a:spcBef>
                <a:spcPct val="0"/>
              </a:spcBef>
            </a:pPr>
            <a:endParaRPr lang="ja-JP" altLang="en-US" smtClean="0"/>
          </a:p>
        </p:txBody>
      </p:sp>
      <p:sp>
        <p:nvSpPr>
          <p:cNvPr id="53252"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3E82B3-6E75-44E6-B6BD-F93D2AAA7C79}" type="slidenum">
              <a:rPr lang="ja-JP" altLang="en-US" smtClean="0"/>
              <a:pPr fontAlgn="base">
                <a:spcBef>
                  <a:spcPct val="0"/>
                </a:spcBef>
                <a:spcAft>
                  <a:spcPct val="0"/>
                </a:spcAft>
                <a:defRPr/>
              </a:pPr>
              <a:t>15</a:t>
            </a:fld>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森岡の「草食系男子の拡大」をチェキ</a:t>
            </a:r>
          </a:p>
          <a:p>
            <a:pPr eaLnBrk="1" hangingPunct="1">
              <a:spcBef>
                <a:spcPct val="0"/>
              </a:spcBef>
            </a:pPr>
            <a:endParaRPr lang="ja-JP" altLang="en-US" smtClean="0"/>
          </a:p>
        </p:txBody>
      </p:sp>
      <p:sp>
        <p:nvSpPr>
          <p:cNvPr id="54276"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E51C37-181C-463D-BED2-23726A23C3FB}" type="slidenum">
              <a:rPr lang="ja-JP" altLang="en-US" smtClean="0"/>
              <a:pPr fontAlgn="base">
                <a:spcBef>
                  <a:spcPct val="0"/>
                </a:spcBef>
                <a:spcAft>
                  <a:spcPct val="0"/>
                </a:spcAft>
                <a:defRPr/>
              </a:pPr>
              <a:t>16</a:t>
            </a:fld>
            <a:endParaRPr lang="ja-JP"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事例にあった画像を貼る</a:t>
            </a:r>
          </a:p>
        </p:txBody>
      </p:sp>
      <p:sp>
        <p:nvSpPr>
          <p:cNvPr id="55300"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470D15-6B66-4032-AEC3-3EFBB4F59325}" type="slidenum">
              <a:rPr lang="ja-JP" altLang="en-US" smtClean="0"/>
              <a:pPr fontAlgn="base">
                <a:spcBef>
                  <a:spcPct val="0"/>
                </a:spcBef>
                <a:spcAft>
                  <a:spcPct val="0"/>
                </a:spcAft>
                <a:defRPr/>
              </a:pPr>
              <a:t>17</a:t>
            </a:fld>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行動レベル・・・を画像で説明する　　○→○→○　</a:t>
            </a:r>
          </a:p>
        </p:txBody>
      </p:sp>
      <p:sp>
        <p:nvSpPr>
          <p:cNvPr id="56324"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CB0EC1-9004-480E-87C2-41CDCD1460DC}" type="slidenum">
              <a:rPr lang="ja-JP" altLang="en-US" smtClean="0"/>
              <a:pPr fontAlgn="base">
                <a:spcBef>
                  <a:spcPct val="0"/>
                </a:spcBef>
                <a:spcAft>
                  <a:spcPct val="0"/>
                </a:spcAft>
                <a:defRPr/>
              </a:pPr>
              <a:t>18</a:t>
            </a:fld>
            <a:endParaRPr lang="ja-JP"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smtClean="0"/>
              <a:t>事例、問題、興味を引く</a:t>
            </a:r>
          </a:p>
        </p:txBody>
      </p:sp>
      <p:sp>
        <p:nvSpPr>
          <p:cNvPr id="57348"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A66DA2-5F5A-49E5-A3C0-77A435C461BE}" type="slidenum">
              <a:rPr lang="ja-JP" altLang="en-US" smtClean="0"/>
              <a:pPr fontAlgn="base">
                <a:spcBef>
                  <a:spcPct val="0"/>
                </a:spcBef>
                <a:spcAft>
                  <a:spcPct val="0"/>
                </a:spcAft>
                <a:defRPr/>
              </a:pPr>
              <a:t>23</a:t>
            </a:fld>
            <a:endParaRPr lang="ja-JP"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2C64F4E-FEEF-414B-B7DE-2D4A6956430C}" type="datetimeFigureOut">
              <a:rPr kumimoji="1" lang="ja-JP" altLang="en-US" smtClean="0"/>
              <a:pPr/>
              <a:t>2011/12/18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2C39413-D1C8-4848-B641-DECE0F63BE79}"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64F4E-FEEF-414B-B7DE-2D4A6956430C}" type="datetimeFigureOut">
              <a:rPr kumimoji="1" lang="ja-JP" altLang="en-US" smtClean="0"/>
              <a:pPr/>
              <a:t>2011/12/18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C39413-D1C8-4848-B641-DECE0F63BE79}"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97-2003_______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43.jpeg"/><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4.jpeg"/><Relationship Id="rId7" Type="http://schemas.openxmlformats.org/officeDocument/2006/relationships/image" Target="../media/image1.jpe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4.jpeg"/><Relationship Id="rId7" Type="http://schemas.openxmlformats.org/officeDocument/2006/relationships/image" Target="../media/image1.jpe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______2.xls"/></Relationships>
</file>

<file path=ppt/slides/_rels/slide3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3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3.jpeg"/><Relationship Id="rId4" Type="http://schemas.openxmlformats.org/officeDocument/2006/relationships/image" Target="../media/image42.jpeg"/></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5.pn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39.jpe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image" Target="../media/image39.jpeg"/></Relationships>
</file>

<file path=ppt/slides/_rels/slide45.xml.rels><?xml version="1.0" encoding="UTF-8" standalone="yes"?>
<Relationships xmlns="http://schemas.openxmlformats.org/package/2006/relationships"><Relationship Id="rId3" Type="http://schemas.openxmlformats.org/officeDocument/2006/relationships/oleObject" Target="../embeddings/Microsoft_Office_Excel_97-2003_______3.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6.xml.rels><?xml version="1.0" encoding="UTF-8" standalone="yes"?>
<Relationships xmlns="http://schemas.openxmlformats.org/package/2006/relationships"><Relationship Id="rId3" Type="http://schemas.openxmlformats.org/officeDocument/2006/relationships/oleObject" Target="../embeddings/Microsoft_Office_Excel_97-2003_______4.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7.xml.rels><?xml version="1.0" encoding="UTF-8" standalone="yes"?>
<Relationships xmlns="http://schemas.openxmlformats.org/package/2006/relationships"><Relationship Id="rId3" Type="http://schemas.openxmlformats.org/officeDocument/2006/relationships/oleObject" Target="../embeddings/Microsoft_Office_Excel_97-2003_______5.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テキスト ボックス 1"/>
          <p:cNvSpPr txBox="1">
            <a:spLocks noChangeArrowheads="1"/>
          </p:cNvSpPr>
          <p:nvPr/>
        </p:nvSpPr>
        <p:spPr bwMode="auto">
          <a:xfrm>
            <a:off x="571500" y="2000250"/>
            <a:ext cx="8237538" cy="954088"/>
          </a:xfrm>
          <a:prstGeom prst="rect">
            <a:avLst/>
          </a:prstGeom>
          <a:noFill/>
          <a:ln w="9525">
            <a:noFill/>
            <a:miter lim="800000"/>
            <a:headEnd/>
            <a:tailEnd/>
          </a:ln>
        </p:spPr>
        <p:txBody>
          <a:bodyPr wrap="none">
            <a:spAutoFit/>
          </a:bodyPr>
          <a:lstStyle/>
          <a:p>
            <a:r>
              <a:rPr lang="ja-JP" altLang="en-US" sz="2800">
                <a:latin typeface="HGP創英角ｺﾞｼｯｸUB" pitchFamily="50" charset="-128"/>
                <a:ea typeface="HGP創英角ｺﾞｼｯｸUB" pitchFamily="50" charset="-128"/>
              </a:rPr>
              <a:t>男性の化粧水使用実態から見る</a:t>
            </a:r>
            <a:endParaRPr lang="en-US" altLang="ja-JP" sz="2800">
              <a:latin typeface="HGP創英角ｺﾞｼｯｸUB" pitchFamily="50" charset="-128"/>
              <a:ea typeface="HGP創英角ｺﾞｼｯｸUB" pitchFamily="50" charset="-128"/>
            </a:endParaRPr>
          </a:p>
          <a:p>
            <a:r>
              <a:rPr lang="ja-JP" altLang="en-US" sz="2800">
                <a:latin typeface="HGP創英角ｺﾞｼｯｸUB" pitchFamily="50" charset="-128"/>
                <a:ea typeface="HGP創英角ｺﾞｼｯｸUB" pitchFamily="50" charset="-128"/>
              </a:rPr>
              <a:t>多様化した“男らしさ”がもたらす購買行動の“女性化”</a:t>
            </a:r>
            <a:endParaRPr lang="en-US" altLang="ja-JP" sz="2800">
              <a:latin typeface="HGP創英角ｺﾞｼｯｸUB" pitchFamily="50" charset="-128"/>
              <a:ea typeface="HGP創英角ｺﾞｼｯｸUB" pitchFamily="50" charset="-128"/>
            </a:endParaRPr>
          </a:p>
        </p:txBody>
      </p:sp>
      <p:sp>
        <p:nvSpPr>
          <p:cNvPr id="3" name="テキスト ボックス 2"/>
          <p:cNvSpPr txBox="1"/>
          <p:nvPr/>
        </p:nvSpPr>
        <p:spPr>
          <a:xfrm>
            <a:off x="5429256" y="3786190"/>
            <a:ext cx="2773516" cy="369332"/>
          </a:xfrm>
          <a:prstGeom prst="rect">
            <a:avLst/>
          </a:prstGeom>
          <a:noFill/>
        </p:spPr>
        <p:txBody>
          <a:bodyPr wrap="none">
            <a:spAutoFit/>
            <a:scene3d>
              <a:camera prst="perspectiveFront"/>
              <a:lightRig rig="threePt" dir="t"/>
            </a:scene3d>
          </a:bodyPr>
          <a:lstStyle/>
          <a:p>
            <a:pPr fontAlgn="auto">
              <a:spcBef>
                <a:spcPts val="0"/>
              </a:spcBef>
              <a:spcAft>
                <a:spcPts val="0"/>
              </a:spcAft>
              <a:defRPr/>
            </a:pPr>
            <a:r>
              <a:rPr lang="ja-JP" altLang="en-US" dirty="0">
                <a:latin typeface="+mn-lt"/>
                <a:ea typeface="+mn-ea"/>
              </a:rPr>
              <a:t>拓殖大学　田嶋ゼミナール</a:t>
            </a:r>
          </a:p>
        </p:txBody>
      </p:sp>
      <p:grpSp>
        <p:nvGrpSpPr>
          <p:cNvPr id="2" name="グループ化 8"/>
          <p:cNvGrpSpPr>
            <a:grpSpLocks/>
          </p:cNvGrpSpPr>
          <p:nvPr/>
        </p:nvGrpSpPr>
        <p:grpSpPr bwMode="auto">
          <a:xfrm>
            <a:off x="5643563" y="4500563"/>
            <a:ext cx="2600325" cy="1938337"/>
            <a:chOff x="3551752" y="3286124"/>
            <a:chExt cx="2600921" cy="1938992"/>
          </a:xfrm>
        </p:grpSpPr>
        <p:sp>
          <p:nvSpPr>
            <p:cNvPr id="7175" name="テキスト ボックス 3"/>
            <p:cNvSpPr txBox="1">
              <a:spLocks noChangeArrowheads="1"/>
            </p:cNvSpPr>
            <p:nvPr/>
          </p:nvSpPr>
          <p:spPr bwMode="auto">
            <a:xfrm>
              <a:off x="3551752" y="3286124"/>
              <a:ext cx="734496" cy="461665"/>
            </a:xfrm>
            <a:prstGeom prst="rect">
              <a:avLst/>
            </a:prstGeom>
            <a:noFill/>
            <a:ln w="9525">
              <a:noFill/>
              <a:miter lim="800000"/>
              <a:headEnd/>
              <a:tailEnd/>
            </a:ln>
          </p:spPr>
          <p:txBody>
            <a:bodyPr>
              <a:spAutoFit/>
            </a:bodyPr>
            <a:lstStyle/>
            <a:p>
              <a:r>
                <a:rPr lang="ja-JP" altLang="en-US" sz="2400">
                  <a:latin typeface="Calibri" pitchFamily="34" charset="0"/>
                </a:rPr>
                <a:t>Ａ班</a:t>
              </a:r>
              <a:r>
                <a:rPr lang="ja-JP" altLang="en-US">
                  <a:latin typeface="Calibri" pitchFamily="34" charset="0"/>
                </a:rPr>
                <a:t>　</a:t>
              </a:r>
              <a:endParaRPr lang="en-US" altLang="ja-JP">
                <a:latin typeface="Calibri" pitchFamily="34" charset="0"/>
              </a:endParaRPr>
            </a:p>
          </p:txBody>
        </p:sp>
        <p:sp>
          <p:nvSpPr>
            <p:cNvPr id="7176" name="テキスト ボックス 5"/>
            <p:cNvSpPr txBox="1">
              <a:spLocks noChangeArrowheads="1"/>
            </p:cNvSpPr>
            <p:nvPr/>
          </p:nvSpPr>
          <p:spPr bwMode="auto">
            <a:xfrm>
              <a:off x="4367210" y="3652838"/>
              <a:ext cx="184731" cy="369332"/>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7177" name="テキスト ボックス 7"/>
            <p:cNvSpPr txBox="1">
              <a:spLocks noChangeArrowheads="1"/>
            </p:cNvSpPr>
            <p:nvPr/>
          </p:nvSpPr>
          <p:spPr bwMode="auto">
            <a:xfrm>
              <a:off x="4429124" y="3286124"/>
              <a:ext cx="1723549" cy="1938992"/>
            </a:xfrm>
            <a:prstGeom prst="rect">
              <a:avLst/>
            </a:prstGeom>
            <a:noFill/>
            <a:ln w="9525">
              <a:noFill/>
              <a:miter lim="800000"/>
              <a:headEnd/>
              <a:tailEnd/>
            </a:ln>
          </p:spPr>
          <p:txBody>
            <a:bodyPr wrap="none">
              <a:spAutoFit/>
            </a:bodyPr>
            <a:lstStyle/>
            <a:p>
              <a:r>
                <a:rPr lang="ja-JP" altLang="en-US" sz="2400">
                  <a:latin typeface="Calibri" pitchFamily="34" charset="0"/>
                </a:rPr>
                <a:t>赤松朋子</a:t>
              </a:r>
              <a:endParaRPr lang="en-US" altLang="ja-JP" sz="2400">
                <a:latin typeface="Calibri" pitchFamily="34" charset="0"/>
              </a:endParaRPr>
            </a:p>
            <a:p>
              <a:r>
                <a:rPr lang="ja-JP" altLang="en-US" sz="2400">
                  <a:latin typeface="Calibri" pitchFamily="34" charset="0"/>
                </a:rPr>
                <a:t>佐藤由貴</a:t>
              </a:r>
              <a:endParaRPr lang="en-US" altLang="ja-JP" sz="2400">
                <a:latin typeface="Calibri" pitchFamily="34" charset="0"/>
              </a:endParaRPr>
            </a:p>
            <a:p>
              <a:r>
                <a:rPr lang="ja-JP" altLang="en-US" sz="2400">
                  <a:latin typeface="Calibri" pitchFamily="34" charset="0"/>
                </a:rPr>
                <a:t>佐々木敏浩</a:t>
              </a:r>
              <a:endParaRPr lang="en-US" altLang="ja-JP" sz="2400">
                <a:latin typeface="Calibri" pitchFamily="34" charset="0"/>
              </a:endParaRPr>
            </a:p>
            <a:p>
              <a:r>
                <a:rPr lang="ja-JP" altLang="en-US" sz="2400">
                  <a:latin typeface="Calibri" pitchFamily="34" charset="0"/>
                </a:rPr>
                <a:t>丹野史晴</a:t>
              </a:r>
              <a:endParaRPr lang="en-US" altLang="ja-JP" sz="2400">
                <a:latin typeface="Calibri" pitchFamily="34" charset="0"/>
              </a:endParaRPr>
            </a:p>
            <a:p>
              <a:r>
                <a:rPr lang="ja-JP" altLang="en-US" sz="2400">
                  <a:latin typeface="Calibri" pitchFamily="34" charset="0"/>
                </a:rPr>
                <a:t>三浦晴香</a:t>
              </a:r>
            </a:p>
          </p:txBody>
        </p:sp>
      </p:grpSp>
      <p:sp>
        <p:nvSpPr>
          <p:cNvPr id="10" name="テキスト ボックス 9"/>
          <p:cNvSpPr txBox="1"/>
          <p:nvPr/>
        </p:nvSpPr>
        <p:spPr>
          <a:xfrm>
            <a:off x="285720" y="428604"/>
            <a:ext cx="679994" cy="400110"/>
          </a:xfrm>
          <a:prstGeom prst="rect">
            <a:avLst/>
          </a:prstGeom>
          <a:noFill/>
          <a:scene3d>
            <a:camera prst="perspectiveFront"/>
            <a:lightRig rig="threePt" dir="t"/>
          </a:scene3d>
        </p:spPr>
        <p:txBody>
          <a:bodyPr wrap="none">
            <a:spAutoFit/>
          </a:bodyPr>
          <a:lstStyle/>
          <a:p>
            <a:pPr fontAlgn="auto">
              <a:spcBef>
                <a:spcPts val="0"/>
              </a:spcBef>
              <a:spcAft>
                <a:spcPts val="0"/>
              </a:spcAft>
              <a:defRPr/>
            </a:pPr>
            <a:r>
              <a:rPr lang="en-US" altLang="ja-JP" sz="2000" dirty="0">
                <a:latin typeface="+mn-ea"/>
                <a:ea typeface="+mn-ea"/>
              </a:rPr>
              <a:t>NRC</a:t>
            </a:r>
            <a:endParaRPr lang="ja-JP" altLang="en-US" sz="2000" dirty="0">
              <a:latin typeface="+mn-ea"/>
              <a:ea typeface="+mn-ea"/>
            </a:endParaRPr>
          </a:p>
        </p:txBody>
      </p:sp>
      <p:sp>
        <p:nvSpPr>
          <p:cNvPr id="12" name="スライド番号プレースホルダ 11"/>
          <p:cNvSpPr>
            <a:spLocks noGrp="1"/>
          </p:cNvSpPr>
          <p:nvPr>
            <p:ph type="sldNum" sz="quarter" idx="12"/>
          </p:nvPr>
        </p:nvSpPr>
        <p:spPr/>
        <p:txBody>
          <a:bodyPr/>
          <a:lstStyle/>
          <a:p>
            <a:pPr>
              <a:defRPr/>
            </a:pPr>
            <a:fld id="{C4BF8810-60FC-42C8-BC58-74008422C520}" type="slidenum">
              <a:rPr lang="ja-JP" altLang="en-US" smtClean="0"/>
              <a:pPr>
                <a:defRPr/>
              </a:pPr>
              <a:t>1</a:t>
            </a:fld>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cstate="print"/>
          <a:srcRect/>
          <a:stretch>
            <a:fillRect/>
          </a:stretch>
        </p:blipFill>
        <p:spPr bwMode="auto">
          <a:xfrm>
            <a:off x="2285984" y="2643182"/>
            <a:ext cx="2858063" cy="1820026"/>
          </a:xfrm>
          <a:prstGeom prst="rect">
            <a:avLst/>
          </a:prstGeom>
          <a:noFill/>
          <a:ln w="9525">
            <a:noFill/>
            <a:miter lim="800000"/>
            <a:headEnd/>
            <a:tailEnd/>
          </a:ln>
          <a:effectLst/>
        </p:spPr>
      </p:pic>
      <p:sp>
        <p:nvSpPr>
          <p:cNvPr id="16386" name="正方形/長方形 3"/>
          <p:cNvSpPr>
            <a:spLocks noChangeArrowheads="1"/>
          </p:cNvSpPr>
          <p:nvPr/>
        </p:nvSpPr>
        <p:spPr bwMode="auto">
          <a:xfrm>
            <a:off x="1928813" y="1285875"/>
            <a:ext cx="6072187" cy="830263"/>
          </a:xfrm>
          <a:prstGeom prst="rect">
            <a:avLst/>
          </a:prstGeom>
          <a:noFill/>
          <a:ln w="9525">
            <a:noFill/>
            <a:miter lim="800000"/>
            <a:headEnd/>
            <a:tailEnd/>
          </a:ln>
        </p:spPr>
        <p:txBody>
          <a:bodyPr>
            <a:spAutoFit/>
          </a:bodyPr>
          <a:lstStyle/>
          <a:p>
            <a:r>
              <a:rPr lang="ja-JP" altLang="en-US" sz="2400">
                <a:latin typeface="HGP創英角ｺﾞｼｯｸUB" pitchFamily="50" charset="-128"/>
                <a:ea typeface="HGP創英角ｺﾞｼｯｸUB" pitchFamily="50" charset="-128"/>
              </a:rPr>
              <a:t>女性的な商品特性を持っているため</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“男性の女性化”の例として挙げられやすい</a:t>
            </a:r>
          </a:p>
        </p:txBody>
      </p:sp>
      <p:sp>
        <p:nvSpPr>
          <p:cNvPr id="16387"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pic>
        <p:nvPicPr>
          <p:cNvPr id="16389" name="Picture 29"/>
          <p:cNvPicPr>
            <a:picLocks noChangeAspect="1" noChangeArrowheads="1"/>
          </p:cNvPicPr>
          <p:nvPr/>
        </p:nvPicPr>
        <p:blipFill>
          <a:blip r:embed="rId4" cstate="print"/>
          <a:srcRect/>
          <a:stretch>
            <a:fillRect/>
          </a:stretch>
        </p:blipFill>
        <p:spPr bwMode="auto">
          <a:xfrm rot="1671703">
            <a:off x="5026692" y="2635926"/>
            <a:ext cx="402963" cy="517220"/>
          </a:xfrm>
          <a:prstGeom prst="rect">
            <a:avLst/>
          </a:prstGeom>
          <a:noFill/>
          <a:ln w="9525">
            <a:noFill/>
            <a:miter lim="800000"/>
            <a:headEnd/>
            <a:tailEnd/>
          </a:ln>
        </p:spPr>
      </p:pic>
      <p:pic>
        <p:nvPicPr>
          <p:cNvPr id="16390" name="Picture 30"/>
          <p:cNvPicPr>
            <a:picLocks noChangeAspect="1" noChangeArrowheads="1"/>
          </p:cNvPicPr>
          <p:nvPr/>
        </p:nvPicPr>
        <p:blipFill>
          <a:blip r:embed="rId5" cstate="print"/>
          <a:srcRect/>
          <a:stretch>
            <a:fillRect/>
          </a:stretch>
        </p:blipFill>
        <p:spPr bwMode="auto">
          <a:xfrm rot="-1806106">
            <a:off x="2988704" y="4370997"/>
            <a:ext cx="515937" cy="661987"/>
          </a:xfrm>
          <a:prstGeom prst="rect">
            <a:avLst/>
          </a:prstGeom>
          <a:noFill/>
          <a:ln w="9525">
            <a:noFill/>
            <a:miter lim="800000"/>
            <a:headEnd/>
            <a:tailEnd/>
          </a:ln>
        </p:spPr>
      </p:pic>
      <p:pic>
        <p:nvPicPr>
          <p:cNvPr id="16391" name="Picture 31"/>
          <p:cNvPicPr>
            <a:picLocks noChangeAspect="1" noChangeArrowheads="1"/>
          </p:cNvPicPr>
          <p:nvPr/>
        </p:nvPicPr>
        <p:blipFill>
          <a:blip r:embed="rId6" cstate="print"/>
          <a:srcRect/>
          <a:stretch>
            <a:fillRect/>
          </a:stretch>
        </p:blipFill>
        <p:spPr bwMode="auto">
          <a:xfrm rot="3042658">
            <a:off x="2269335" y="2490368"/>
            <a:ext cx="404283" cy="517766"/>
          </a:xfrm>
          <a:prstGeom prst="rect">
            <a:avLst/>
          </a:prstGeom>
          <a:noFill/>
          <a:ln w="9525">
            <a:noFill/>
            <a:miter lim="800000"/>
            <a:headEnd/>
            <a:tailEnd/>
          </a:ln>
        </p:spPr>
      </p:pic>
      <p:sp>
        <p:nvSpPr>
          <p:cNvPr id="26" name="スライド番号プレースホルダ 25"/>
          <p:cNvSpPr>
            <a:spLocks noGrp="1"/>
          </p:cNvSpPr>
          <p:nvPr>
            <p:ph type="sldNum" sz="quarter" idx="12"/>
          </p:nvPr>
        </p:nvSpPr>
        <p:spPr/>
        <p:txBody>
          <a:bodyPr/>
          <a:lstStyle/>
          <a:p>
            <a:pPr>
              <a:defRPr/>
            </a:pPr>
            <a:fld id="{5D557929-A531-4F14-BDF0-FDEBBA578E90}" type="slidenum">
              <a:rPr lang="ja-JP" altLang="en-US" smtClean="0"/>
              <a:pPr>
                <a:defRPr/>
              </a:pPr>
              <a:t>10</a:t>
            </a:fld>
            <a:endParaRPr lang="ja-JP" altLang="en-US"/>
          </a:p>
        </p:txBody>
      </p:sp>
      <p:sp>
        <p:nvSpPr>
          <p:cNvPr id="1639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6394"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9" name="正方形/長方形 2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639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３</a:t>
            </a:r>
          </a:p>
        </p:txBody>
      </p:sp>
      <p:sp>
        <p:nvSpPr>
          <p:cNvPr id="16397" name="テキスト ボックス 30"/>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化粧品市場の現状分析</a:t>
            </a:r>
          </a:p>
        </p:txBody>
      </p:sp>
      <p:sp>
        <p:nvSpPr>
          <p:cNvPr id="32" name="正方形/長方形 3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399" name="テキスト ボックス 32"/>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女性的な商品特性を持っている</a:t>
            </a:r>
          </a:p>
        </p:txBody>
      </p:sp>
      <p:pic>
        <p:nvPicPr>
          <p:cNvPr id="6148" name="Picture 4"/>
          <p:cNvPicPr>
            <a:picLocks noChangeAspect="1" noChangeArrowheads="1"/>
          </p:cNvPicPr>
          <p:nvPr/>
        </p:nvPicPr>
        <p:blipFill>
          <a:blip r:embed="rId7" cstate="print"/>
          <a:srcRect/>
          <a:stretch>
            <a:fillRect/>
          </a:stretch>
        </p:blipFill>
        <p:spPr bwMode="auto">
          <a:xfrm>
            <a:off x="5214942" y="3429001"/>
            <a:ext cx="785818" cy="31432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テキスト ボックス 3"/>
          <p:cNvSpPr txBox="1">
            <a:spLocks noChangeArrowheads="1"/>
          </p:cNvSpPr>
          <p:nvPr/>
        </p:nvSpPr>
        <p:spPr bwMode="auto">
          <a:xfrm>
            <a:off x="928688" y="2786063"/>
            <a:ext cx="7340600" cy="1878012"/>
          </a:xfrm>
          <a:prstGeom prst="rect">
            <a:avLst/>
          </a:prstGeom>
          <a:noFill/>
          <a:ln w="9525">
            <a:noFill/>
            <a:miter lim="800000"/>
            <a:headEnd/>
            <a:tailEnd/>
          </a:ln>
        </p:spPr>
        <p:txBody>
          <a:bodyPr wrap="none">
            <a:spAutoFit/>
          </a:bodyPr>
          <a:lstStyle/>
          <a:p>
            <a:r>
              <a:rPr lang="ja-JP" altLang="en-US" sz="2800">
                <a:latin typeface="HGP創英角ｺﾞｼｯｸUB" pitchFamily="50" charset="-128"/>
                <a:ea typeface="HGP創英角ｺﾞｼｯｸUB" pitchFamily="50" charset="-128"/>
              </a:rPr>
              <a:t>以上より本研究では</a:t>
            </a:r>
            <a:endParaRPr lang="en-US" altLang="ja-JP" sz="2800">
              <a:latin typeface="HGP創英角ｺﾞｼｯｸUB" pitchFamily="50" charset="-128"/>
              <a:ea typeface="HGP創英角ｺﾞｼｯｸUB" pitchFamily="50" charset="-128"/>
            </a:endParaRPr>
          </a:p>
          <a:p>
            <a:r>
              <a:rPr lang="ja-JP" altLang="en-US" sz="2800">
                <a:latin typeface="HGP創英角ｺﾞｼｯｸUB" pitchFamily="50" charset="-128"/>
                <a:ea typeface="HGP創英角ｺﾞｼｯｸUB" pitchFamily="50" charset="-128"/>
              </a:rPr>
              <a:t>化粧品市場を分析対象とし、“男性の女性化”が</a:t>
            </a:r>
            <a:endParaRPr lang="en-US" altLang="ja-JP" sz="2800">
              <a:latin typeface="HGP創英角ｺﾞｼｯｸUB" pitchFamily="50" charset="-128"/>
              <a:ea typeface="HGP創英角ｺﾞｼｯｸUB" pitchFamily="50" charset="-128"/>
            </a:endParaRPr>
          </a:p>
          <a:p>
            <a:r>
              <a:rPr lang="ja-JP" altLang="en-US" sz="2800">
                <a:latin typeface="HGP創英角ｺﾞｼｯｸUB" pitchFamily="50" charset="-128"/>
                <a:ea typeface="HGP創英角ｺﾞｼｯｸUB" pitchFamily="50" charset="-128"/>
              </a:rPr>
              <a:t>本当に起きているのか調査する</a:t>
            </a:r>
            <a:endParaRPr lang="en-US" altLang="ja-JP" sz="2800">
              <a:latin typeface="HGP創英角ｺﾞｼｯｸUB" pitchFamily="50" charset="-128"/>
              <a:ea typeface="HGP創英角ｺﾞｼｯｸUB" pitchFamily="50" charset="-128"/>
            </a:endParaRPr>
          </a:p>
          <a:p>
            <a:endParaRPr lang="en-US" altLang="ja-JP" sz="3200">
              <a:latin typeface="HGP創英角ｺﾞｼｯｸUB" pitchFamily="50" charset="-128"/>
              <a:ea typeface="HGP創英角ｺﾞｼｯｸUB" pitchFamily="50" charset="-128"/>
            </a:endParaRPr>
          </a:p>
        </p:txBody>
      </p:sp>
      <p:sp>
        <p:nvSpPr>
          <p:cNvPr id="18" name="スライド番号プレースホルダ 17"/>
          <p:cNvSpPr>
            <a:spLocks noGrp="1"/>
          </p:cNvSpPr>
          <p:nvPr>
            <p:ph type="sldNum" sz="quarter" idx="12"/>
          </p:nvPr>
        </p:nvSpPr>
        <p:spPr/>
        <p:txBody>
          <a:bodyPr/>
          <a:lstStyle/>
          <a:p>
            <a:pPr>
              <a:defRPr/>
            </a:pPr>
            <a:fld id="{0DF8F24E-E505-4228-8186-41D71434A41D}" type="slidenum">
              <a:rPr lang="ja-JP" altLang="en-US" smtClean="0"/>
              <a:pPr>
                <a:defRPr/>
              </a:pPr>
              <a:t>11</a:t>
            </a:fld>
            <a:endParaRPr lang="ja-JP" altLang="en-US"/>
          </a:p>
        </p:txBody>
      </p:sp>
      <p:sp>
        <p:nvSpPr>
          <p:cNvPr id="17412"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7413"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1" name="正方形/長方形 20"/>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741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３</a:t>
            </a:r>
          </a:p>
        </p:txBody>
      </p:sp>
      <p:sp>
        <p:nvSpPr>
          <p:cNvPr id="17416" name="テキスト ボックス 22"/>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化粧品市場の現状分析</a:t>
            </a:r>
          </a:p>
        </p:txBody>
      </p:sp>
      <p:sp>
        <p:nvSpPr>
          <p:cNvPr id="24" name="正方形/長方形 23"/>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418" name="テキスト ボックス 24"/>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化粧品市場を対象にして研究する</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642938" y="2286000"/>
            <a:ext cx="8286750" cy="2357438"/>
          </a:xfrm>
          <a:prstGeom prst="round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grpSp>
        <p:nvGrpSpPr>
          <p:cNvPr id="2" name="グループ化 8"/>
          <p:cNvGrpSpPr>
            <a:grpSpLocks/>
          </p:cNvGrpSpPr>
          <p:nvPr/>
        </p:nvGrpSpPr>
        <p:grpSpPr bwMode="auto">
          <a:xfrm>
            <a:off x="1143000" y="1428750"/>
            <a:ext cx="6929438" cy="4010025"/>
            <a:chOff x="428596" y="2000240"/>
            <a:chExt cx="6929486" cy="2640363"/>
          </a:xfrm>
        </p:grpSpPr>
        <p:sp>
          <p:nvSpPr>
            <p:cNvPr id="8" name="角丸四角形 7"/>
            <p:cNvSpPr/>
            <p:nvPr/>
          </p:nvSpPr>
          <p:spPr>
            <a:xfrm>
              <a:off x="428596" y="2000240"/>
              <a:ext cx="6929486" cy="26403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445" name="テキスト ボックス 6"/>
            <p:cNvSpPr txBox="1">
              <a:spLocks noChangeArrowheads="1"/>
            </p:cNvSpPr>
            <p:nvPr/>
          </p:nvSpPr>
          <p:spPr bwMode="auto">
            <a:xfrm>
              <a:off x="928662" y="2071678"/>
              <a:ext cx="6143668" cy="2371035"/>
            </a:xfrm>
            <a:prstGeom prst="rect">
              <a:avLst/>
            </a:prstGeom>
            <a:noFill/>
            <a:ln w="9525">
              <a:noFill/>
              <a:miter lim="800000"/>
              <a:headEnd/>
              <a:tailEnd/>
            </a:ln>
          </p:spPr>
          <p:txBody>
            <a:bodyPr>
              <a:spAutoFit/>
            </a:bodyPr>
            <a:lstStyle/>
            <a:p>
              <a:r>
                <a:rPr lang="ja-JP" altLang="en-US" sz="2000" b="1" dirty="0">
                  <a:latin typeface="Calibri" pitchFamily="34" charset="0"/>
                </a:rPr>
                <a:t>　　　　　　　　</a:t>
              </a:r>
              <a:r>
                <a:rPr lang="ja-JP" altLang="en-US" sz="2000" b="1" dirty="0">
                  <a:latin typeface="HGP創英角ｺﾞｼｯｸUB" pitchFamily="50" charset="-128"/>
                  <a:ea typeface="HGP創英角ｺﾞｼｯｸUB" pitchFamily="50" charset="-128"/>
                </a:rPr>
                <a:t>　　</a:t>
              </a:r>
              <a:r>
                <a:rPr lang="ja-JP" altLang="en-US" sz="2800" dirty="0">
                  <a:latin typeface="HGP創英角ｺﾞｼｯｸUB" pitchFamily="50" charset="-128"/>
                  <a:ea typeface="HGP創英角ｺﾞｼｯｸUB" pitchFamily="50" charset="-128"/>
                </a:rPr>
                <a:t>事前調査概要</a:t>
              </a:r>
              <a:endParaRPr lang="en-US" altLang="ja-JP" sz="2000" dirty="0">
                <a:latin typeface="HGP創英角ｺﾞｼｯｸUB" pitchFamily="50" charset="-128"/>
                <a:ea typeface="HGP創英角ｺﾞｼｯｸUB" pitchFamily="50" charset="-128"/>
              </a:endParaRPr>
            </a:p>
            <a:p>
              <a:endParaRPr lang="en-US" altLang="ja-JP" sz="2000" b="1" dirty="0">
                <a:latin typeface="Calibri" pitchFamily="34" charset="0"/>
              </a:endParaRPr>
            </a:p>
            <a:p>
              <a:r>
                <a:rPr lang="ja-JP" altLang="en-US" sz="2000" b="1" dirty="0">
                  <a:latin typeface="Calibri" pitchFamily="34" charset="0"/>
                </a:rPr>
                <a:t>調査期間：２０１１年 １０月２０日（木）～２５日（火）</a:t>
              </a:r>
              <a:endParaRPr lang="en-US" altLang="ja-JP" sz="2000" b="1" dirty="0">
                <a:latin typeface="Calibri" pitchFamily="34" charset="0"/>
              </a:endParaRPr>
            </a:p>
            <a:p>
              <a:r>
                <a:rPr lang="ja-JP" altLang="en-US" sz="2000" b="1" dirty="0">
                  <a:latin typeface="Calibri" pitchFamily="34" charset="0"/>
                </a:rPr>
                <a:t>　　　　　　　　　　　　  １０月２９日</a:t>
              </a:r>
              <a:r>
                <a:rPr lang="en-US" altLang="ja-JP" sz="2000" b="1" dirty="0">
                  <a:latin typeface="Calibri" pitchFamily="34" charset="0"/>
                </a:rPr>
                <a:t>(</a:t>
              </a:r>
              <a:r>
                <a:rPr lang="ja-JP" altLang="en-US" sz="2000" b="1" dirty="0">
                  <a:latin typeface="Calibri" pitchFamily="34" charset="0"/>
                </a:rPr>
                <a:t>土）～１１月２日</a:t>
              </a:r>
              <a:r>
                <a:rPr lang="en-US" altLang="ja-JP" sz="2000" b="1" dirty="0">
                  <a:latin typeface="Calibri" pitchFamily="34" charset="0"/>
                </a:rPr>
                <a:t>(</a:t>
              </a:r>
              <a:r>
                <a:rPr lang="ja-JP" altLang="en-US" sz="2000" b="1" dirty="0">
                  <a:latin typeface="Calibri" pitchFamily="34" charset="0"/>
                </a:rPr>
                <a:t>水）</a:t>
              </a:r>
              <a:endParaRPr lang="en-US" altLang="ja-JP" sz="2000" b="1" dirty="0">
                <a:latin typeface="Calibri" pitchFamily="34" charset="0"/>
              </a:endParaRPr>
            </a:p>
            <a:p>
              <a:endParaRPr lang="en-US" altLang="ja-JP" sz="2000" b="1" dirty="0">
                <a:latin typeface="Calibri" pitchFamily="34" charset="0"/>
              </a:endParaRPr>
            </a:p>
            <a:p>
              <a:r>
                <a:rPr lang="ja-JP" altLang="en-US" sz="2000" b="1" dirty="0">
                  <a:latin typeface="Calibri" pitchFamily="34" charset="0"/>
                </a:rPr>
                <a:t>調査対象</a:t>
              </a:r>
              <a:r>
                <a:rPr lang="ja-JP" altLang="en-US" sz="2000" b="1" dirty="0" smtClean="0">
                  <a:latin typeface="Calibri" pitchFamily="34" charset="0"/>
                </a:rPr>
                <a:t>：東京都</a:t>
              </a:r>
              <a:r>
                <a:rPr lang="ja-JP" altLang="en-US" sz="2000" b="1" dirty="0">
                  <a:latin typeface="Calibri" pitchFamily="34" charset="0"/>
                </a:rPr>
                <a:t>の男子大学生</a:t>
              </a:r>
              <a:endParaRPr lang="en-US" altLang="ja-JP" sz="2000" b="1" dirty="0">
                <a:latin typeface="Calibri" pitchFamily="34" charset="0"/>
              </a:endParaRPr>
            </a:p>
            <a:p>
              <a:endParaRPr lang="en-US" altLang="ja-JP" sz="2000" b="1" dirty="0">
                <a:latin typeface="Calibri" pitchFamily="34" charset="0"/>
              </a:endParaRPr>
            </a:p>
            <a:p>
              <a:r>
                <a:rPr lang="ja-JP" altLang="en-US" sz="2000" b="1" dirty="0">
                  <a:latin typeface="Calibri" pitchFamily="34" charset="0"/>
                </a:rPr>
                <a:t>サンプル数</a:t>
              </a:r>
              <a:r>
                <a:rPr lang="ja-JP" altLang="en-US" sz="2000" b="1" dirty="0" smtClean="0">
                  <a:latin typeface="Calibri" pitchFamily="34" charset="0"/>
                </a:rPr>
                <a:t>：</a:t>
              </a:r>
              <a:r>
                <a:rPr lang="ja-JP" altLang="en-US" sz="2000" b="1" dirty="0" smtClean="0">
                  <a:latin typeface="Calibri" pitchFamily="34" charset="0"/>
                </a:rPr>
                <a:t>１００（</a:t>
              </a:r>
              <a:r>
                <a:rPr lang="ja-JP" altLang="en-US" sz="2000" b="1" dirty="0" smtClean="0">
                  <a:latin typeface="Calibri" pitchFamily="34" charset="0"/>
                </a:rPr>
                <a:t>有効</a:t>
              </a:r>
              <a:r>
                <a:rPr lang="ja-JP" altLang="en-US" sz="2000" b="1" dirty="0">
                  <a:latin typeface="Calibri" pitchFamily="34" charset="0"/>
                </a:rPr>
                <a:t>回答</a:t>
              </a:r>
              <a:r>
                <a:rPr lang="ja-JP" altLang="en-US" sz="2000" b="1" dirty="0" smtClean="0">
                  <a:latin typeface="Calibri" pitchFamily="34" charset="0"/>
                </a:rPr>
                <a:t>数１００）</a:t>
              </a:r>
              <a:endParaRPr lang="en-US" altLang="ja-JP" sz="2000" b="1" dirty="0">
                <a:latin typeface="Calibri" pitchFamily="34" charset="0"/>
              </a:endParaRPr>
            </a:p>
            <a:p>
              <a:endParaRPr lang="en-US" altLang="ja-JP" sz="2000" b="1" dirty="0">
                <a:latin typeface="Calibri" pitchFamily="34" charset="0"/>
              </a:endParaRPr>
            </a:p>
            <a:p>
              <a:r>
                <a:rPr lang="ja-JP" altLang="en-US" sz="2000" b="1" dirty="0">
                  <a:latin typeface="Calibri" pitchFamily="34" charset="0"/>
                </a:rPr>
                <a:t>調査方法：スキンケア商品の使用有無・使用している</a:t>
              </a:r>
              <a:endParaRPr lang="en-US" altLang="ja-JP" sz="2000" b="1" dirty="0">
                <a:latin typeface="Calibri" pitchFamily="34" charset="0"/>
              </a:endParaRPr>
            </a:p>
            <a:p>
              <a:r>
                <a:rPr lang="ja-JP" altLang="en-US" sz="2000" b="1" dirty="0">
                  <a:latin typeface="Calibri" pitchFamily="34" charset="0"/>
                </a:rPr>
                <a:t>　　　　　　　商品の内容について口頭で質問した。</a:t>
              </a:r>
              <a:endParaRPr lang="en-US" altLang="ja-JP" sz="2000" b="1" dirty="0">
                <a:latin typeface="Calibri" pitchFamily="34" charset="0"/>
              </a:endParaRPr>
            </a:p>
          </p:txBody>
        </p:sp>
      </p:grpSp>
      <p:sp>
        <p:nvSpPr>
          <p:cNvPr id="21" name="スライド番号プレースホルダ 20"/>
          <p:cNvSpPr>
            <a:spLocks noGrp="1"/>
          </p:cNvSpPr>
          <p:nvPr>
            <p:ph type="sldNum" sz="quarter" idx="12"/>
          </p:nvPr>
        </p:nvSpPr>
        <p:spPr/>
        <p:txBody>
          <a:bodyPr/>
          <a:lstStyle/>
          <a:p>
            <a:pPr>
              <a:defRPr/>
            </a:pPr>
            <a:fld id="{3968BF5E-8F5C-4689-AB3E-68A7A52013C8}" type="slidenum">
              <a:rPr lang="ja-JP" altLang="en-US" smtClean="0"/>
              <a:pPr>
                <a:defRPr/>
              </a:pPr>
              <a:t>12</a:t>
            </a:fld>
            <a:endParaRPr lang="ja-JP" altLang="en-US"/>
          </a:p>
        </p:txBody>
      </p:sp>
      <p:sp>
        <p:nvSpPr>
          <p:cNvPr id="18437"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8438"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4" name="正方形/長方形 23"/>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844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４</a:t>
            </a:r>
          </a:p>
        </p:txBody>
      </p:sp>
      <p:sp>
        <p:nvSpPr>
          <p:cNvPr id="18441" name="テキスト ボックス 25"/>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事前調査</a:t>
            </a:r>
          </a:p>
        </p:txBody>
      </p:sp>
      <p:sp>
        <p:nvSpPr>
          <p:cNvPr id="27" name="正方形/長方形 2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443" name="テキスト ボックス 27"/>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事前調査概要</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グラフ 3"/>
          <p:cNvGraphicFramePr>
            <a:graphicFrameLocks/>
          </p:cNvGraphicFramePr>
          <p:nvPr/>
        </p:nvGraphicFramePr>
        <p:xfrm>
          <a:off x="714375" y="2571750"/>
          <a:ext cx="7286625" cy="4103688"/>
        </p:xfrm>
        <a:graphic>
          <a:graphicData uri="http://schemas.openxmlformats.org/presentationml/2006/ole">
            <p:oleObj spid="_x0000_s1026" r:id="rId3" imgW="7291448" imgH="4109060" progId="Excel.Sheet.8">
              <p:embed/>
            </p:oleObj>
          </a:graphicData>
        </a:graphic>
      </p:graphicFrame>
      <p:sp>
        <p:nvSpPr>
          <p:cNvPr id="1027" name="テキスト ボックス 2"/>
          <p:cNvSpPr txBox="1">
            <a:spLocks noChangeArrowheads="1"/>
          </p:cNvSpPr>
          <p:nvPr/>
        </p:nvSpPr>
        <p:spPr bwMode="auto">
          <a:xfrm>
            <a:off x="3000375" y="150018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028" name="テキスト ボックス 6"/>
          <p:cNvSpPr txBox="1">
            <a:spLocks noChangeArrowheads="1"/>
          </p:cNvSpPr>
          <p:nvPr/>
        </p:nvSpPr>
        <p:spPr bwMode="auto">
          <a:xfrm>
            <a:off x="3000375" y="2214563"/>
            <a:ext cx="3186113" cy="369887"/>
          </a:xfrm>
          <a:prstGeom prst="rect">
            <a:avLst/>
          </a:prstGeom>
          <a:noFill/>
          <a:ln w="9525">
            <a:noFill/>
            <a:miter lim="800000"/>
            <a:headEnd/>
            <a:tailEnd/>
          </a:ln>
        </p:spPr>
        <p:txBody>
          <a:bodyPr wrap="none">
            <a:spAutoFit/>
          </a:bodyPr>
          <a:lstStyle/>
          <a:p>
            <a:r>
              <a:rPr lang="ja-JP" altLang="en-US">
                <a:latin typeface="Calibri" pitchFamily="34" charset="0"/>
              </a:rPr>
              <a:t>男子学生の化粧品使用率（人）</a:t>
            </a:r>
          </a:p>
        </p:txBody>
      </p:sp>
      <p:sp>
        <p:nvSpPr>
          <p:cNvPr id="1029" name="正方形/長方形 7"/>
          <p:cNvSpPr>
            <a:spLocks noChangeArrowheads="1"/>
          </p:cNvSpPr>
          <p:nvPr/>
        </p:nvSpPr>
        <p:spPr bwMode="auto">
          <a:xfrm>
            <a:off x="1214438" y="928688"/>
            <a:ext cx="7143750" cy="1200150"/>
          </a:xfrm>
          <a:prstGeom prst="rect">
            <a:avLst/>
          </a:prstGeom>
          <a:noFill/>
          <a:ln w="9525">
            <a:noFill/>
            <a:miter lim="800000"/>
            <a:headEnd/>
            <a:tailEnd/>
          </a:ln>
        </p:spPr>
        <p:txBody>
          <a:bodyPr>
            <a:spAutoFit/>
          </a:bodyPr>
          <a:lstStyle/>
          <a:p>
            <a:r>
              <a:rPr lang="ja-JP" altLang="en-US" sz="2400" dirty="0">
                <a:latin typeface="HGP創英角ｺﾞｼｯｸUB" pitchFamily="50" charset="-128"/>
                <a:ea typeface="HGP創英角ｺﾞｼｯｸUB" pitchFamily="50" charset="-128"/>
              </a:rPr>
              <a:t>男子学生の化粧水使用者が全体の半数であることから</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前出のマクロミルモニターの調査と比較しても現在の</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男子学生の購買行動は女性化していると言える</a:t>
            </a:r>
          </a:p>
        </p:txBody>
      </p:sp>
      <p:sp>
        <p:nvSpPr>
          <p:cNvPr id="9" name="円/楕円 8"/>
          <p:cNvSpPr/>
          <p:nvPr/>
        </p:nvSpPr>
        <p:spPr>
          <a:xfrm>
            <a:off x="3286125" y="3929063"/>
            <a:ext cx="1000125" cy="2786062"/>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スライド番号プレースホルダ 25"/>
          <p:cNvSpPr>
            <a:spLocks noGrp="1"/>
          </p:cNvSpPr>
          <p:nvPr>
            <p:ph type="sldNum" sz="quarter" idx="12"/>
          </p:nvPr>
        </p:nvSpPr>
        <p:spPr/>
        <p:txBody>
          <a:bodyPr/>
          <a:lstStyle/>
          <a:p>
            <a:pPr>
              <a:defRPr/>
            </a:pPr>
            <a:fld id="{11F2F65D-A1F7-40C3-B88E-8672EDB96567}" type="slidenum">
              <a:rPr lang="ja-JP" altLang="en-US" smtClean="0"/>
              <a:pPr>
                <a:defRPr/>
              </a:pPr>
              <a:t>13</a:t>
            </a:fld>
            <a:endParaRPr lang="ja-JP" altLang="en-US"/>
          </a:p>
        </p:txBody>
      </p:sp>
      <p:sp>
        <p:nvSpPr>
          <p:cNvPr id="1032"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033"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9" name="正方形/長方形 2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03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４</a:t>
            </a:r>
          </a:p>
        </p:txBody>
      </p:sp>
      <p:sp>
        <p:nvSpPr>
          <p:cNvPr id="1036" name="テキスト ボックス 30"/>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事前調査</a:t>
            </a:r>
          </a:p>
        </p:txBody>
      </p:sp>
      <p:sp>
        <p:nvSpPr>
          <p:cNvPr id="32" name="正方形/長方形 3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38" name="テキスト ボックス 32"/>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男子学生の購買行動は女性化している</a:t>
            </a:r>
          </a:p>
        </p:txBody>
      </p:sp>
      <p:sp>
        <p:nvSpPr>
          <p:cNvPr id="15" name="テキスト ボックス 14"/>
          <p:cNvSpPr txBox="1"/>
          <p:nvPr/>
        </p:nvSpPr>
        <p:spPr>
          <a:xfrm>
            <a:off x="1000100" y="2285992"/>
            <a:ext cx="646331" cy="369332"/>
          </a:xfrm>
          <a:prstGeom prst="rect">
            <a:avLst/>
          </a:prstGeom>
          <a:noFill/>
        </p:spPr>
        <p:txBody>
          <a:bodyPr wrap="none" rtlCol="0">
            <a:spAutoFit/>
          </a:bodyPr>
          <a:lstStyle/>
          <a:p>
            <a:r>
              <a:rPr kumimoji="1" lang="ja-JP" altLang="en-US" dirty="0" smtClean="0"/>
              <a:t>（人）</a:t>
            </a:r>
            <a:endParaRPr kumimoji="1" lang="ja-JP"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テキスト ボックス 3"/>
          <p:cNvSpPr txBox="1">
            <a:spLocks noChangeArrowheads="1"/>
          </p:cNvSpPr>
          <p:nvPr/>
        </p:nvSpPr>
        <p:spPr bwMode="auto">
          <a:xfrm>
            <a:off x="2428875" y="2357438"/>
            <a:ext cx="42878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男性の女性化</a:t>
            </a:r>
          </a:p>
        </p:txBody>
      </p:sp>
      <p:sp>
        <p:nvSpPr>
          <p:cNvPr id="19459" name="テキスト ボックス 4"/>
          <p:cNvSpPr txBox="1">
            <a:spLocks noChangeArrowheads="1"/>
          </p:cNvSpPr>
          <p:nvPr/>
        </p:nvSpPr>
        <p:spPr bwMode="auto">
          <a:xfrm>
            <a:off x="1500188" y="3929063"/>
            <a:ext cx="6838950" cy="8302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既存研究の“男性の女性化”という定義の曖昧さと、</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本研究における“男性の女性化”の定義</a:t>
            </a:r>
          </a:p>
        </p:txBody>
      </p:sp>
      <p:sp>
        <p:nvSpPr>
          <p:cNvPr id="19460" name="テキスト ボックス 7"/>
          <p:cNvSpPr txBox="1">
            <a:spLocks noChangeArrowheads="1"/>
          </p:cNvSpPr>
          <p:nvPr/>
        </p:nvSpPr>
        <p:spPr bwMode="auto">
          <a:xfrm>
            <a:off x="2857500" y="3286125"/>
            <a:ext cx="3286125" cy="461963"/>
          </a:xfrm>
          <a:prstGeom prst="rect">
            <a:avLst/>
          </a:prstGeom>
          <a:noFill/>
          <a:ln w="9525">
            <a:noFill/>
            <a:miter lim="800000"/>
            <a:headEnd/>
            <a:tailEnd/>
          </a:ln>
        </p:spPr>
        <p:txBody>
          <a:bodyPr>
            <a:spAutoFit/>
          </a:bodyPr>
          <a:lstStyle/>
          <a:p>
            <a:r>
              <a:rPr lang="en-US" altLang="ja-JP" sz="2400">
                <a:latin typeface="Arial Black" pitchFamily="34" charset="0"/>
              </a:rPr>
              <a:t>Male feminization</a:t>
            </a:r>
            <a:endParaRPr lang="ja-JP" altLang="en-US" sz="2400">
              <a:latin typeface="Arial Black" pitchFamily="34" charset="0"/>
            </a:endParaRPr>
          </a:p>
        </p:txBody>
      </p:sp>
      <p:sp>
        <p:nvSpPr>
          <p:cNvPr id="24" name="スライド番号プレースホルダ 23"/>
          <p:cNvSpPr>
            <a:spLocks noGrp="1"/>
          </p:cNvSpPr>
          <p:nvPr>
            <p:ph type="sldNum" sz="quarter" idx="12"/>
          </p:nvPr>
        </p:nvSpPr>
        <p:spPr/>
        <p:txBody>
          <a:bodyPr/>
          <a:lstStyle/>
          <a:p>
            <a:pPr>
              <a:defRPr/>
            </a:pPr>
            <a:fld id="{01CADAF5-9990-4AAD-A33B-C0D1EA5B7394}" type="slidenum">
              <a:rPr lang="ja-JP" altLang="en-US" smtClean="0"/>
              <a:pPr>
                <a:defRPr/>
              </a:pPr>
              <a:t>14</a:t>
            </a:fld>
            <a:endParaRPr lang="ja-JP" altLang="en-US"/>
          </a:p>
        </p:txBody>
      </p:sp>
      <p:sp>
        <p:nvSpPr>
          <p:cNvPr id="23"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5" name="正方形/長方形 24"/>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５</a:t>
            </a:r>
          </a:p>
        </p:txBody>
      </p:sp>
      <p:sp>
        <p:nvSpPr>
          <p:cNvPr id="27" name="テキスト ボックス 33"/>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“男性の女性化”の定義</a:t>
            </a:r>
          </a:p>
        </p:txBody>
      </p:sp>
      <p:sp>
        <p:nvSpPr>
          <p:cNvPr id="28" name="正方形/長方形 2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9" name="テキスト ボックス 35"/>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a:t>
            </a:r>
            <a:r>
              <a:rPr lang="ja-JP" altLang="en-US" sz="2800" dirty="0" smtClean="0">
                <a:latin typeface="HGP創英角ｺﾞｼｯｸUB" pitchFamily="50" charset="-128"/>
                <a:ea typeface="HGP創英角ｺﾞｼｯｸUB" pitchFamily="50" charset="-128"/>
              </a:rPr>
              <a:t>男性の女性化</a:t>
            </a:r>
            <a:r>
              <a:rPr lang="ja-JP" altLang="en-US" sz="2800" dirty="0" smtClean="0">
                <a:latin typeface="HGP創英角ｺﾞｼｯｸUB" pitchFamily="50" charset="-128"/>
                <a:ea typeface="HGP創英角ｺﾞｼｯｸUB" pitchFamily="50" charset="-128"/>
              </a:rPr>
              <a:t>”の定義</a:t>
            </a:r>
            <a:r>
              <a:rPr lang="ja-JP" altLang="en-US" sz="2800" dirty="0" smtClean="0">
                <a:latin typeface="HGP創英角ｺﾞｼｯｸUB" pitchFamily="50" charset="-128"/>
                <a:ea typeface="HGP創英角ｺﾞｼｯｸUB" pitchFamily="50" charset="-128"/>
              </a:rPr>
              <a:t>と</a:t>
            </a:r>
            <a:r>
              <a:rPr lang="ja-JP" altLang="en-US" sz="2800" dirty="0" smtClean="0">
                <a:latin typeface="HGP創英角ｺﾞｼｯｸUB" pitchFamily="50" charset="-128"/>
                <a:ea typeface="HGP創英角ｺﾞｼｯｸUB" pitchFamily="50" charset="-128"/>
              </a:rPr>
              <a:t>は</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テキスト ボックス 3"/>
          <p:cNvSpPr txBox="1">
            <a:spLocks noChangeArrowheads="1"/>
          </p:cNvSpPr>
          <p:nvPr/>
        </p:nvSpPr>
        <p:spPr bwMode="auto">
          <a:xfrm>
            <a:off x="1714480" y="1714488"/>
            <a:ext cx="5635625" cy="461962"/>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既存研究の“男性の女性化”の定義は曖昧</a:t>
            </a:r>
          </a:p>
        </p:txBody>
      </p:sp>
      <p:grpSp>
        <p:nvGrpSpPr>
          <p:cNvPr id="2" name="グループ化 25"/>
          <p:cNvGrpSpPr>
            <a:grpSpLocks/>
          </p:cNvGrpSpPr>
          <p:nvPr/>
        </p:nvGrpSpPr>
        <p:grpSpPr bwMode="auto">
          <a:xfrm>
            <a:off x="1285852" y="2500306"/>
            <a:ext cx="6500813" cy="2571750"/>
            <a:chOff x="1285852" y="2214554"/>
            <a:chExt cx="6500858" cy="2571768"/>
          </a:xfrm>
        </p:grpSpPr>
        <p:sp>
          <p:nvSpPr>
            <p:cNvPr id="24" name="角丸四角形 23"/>
            <p:cNvSpPr/>
            <p:nvPr/>
          </p:nvSpPr>
          <p:spPr>
            <a:xfrm>
              <a:off x="1285852" y="2214554"/>
              <a:ext cx="6500858" cy="25717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dirty="0">
                  <a:solidFill>
                    <a:schemeClr val="tx1"/>
                  </a:solidFill>
                </a:rPr>
                <a:t>　　「女性化した男性」という言葉の意味が、</a:t>
              </a:r>
              <a:endParaRPr lang="en-US" altLang="ja-JP" sz="2400" dirty="0">
                <a:solidFill>
                  <a:schemeClr val="tx1"/>
                </a:solidFill>
              </a:endParaRPr>
            </a:p>
            <a:p>
              <a:pPr>
                <a:defRPr/>
              </a:pPr>
              <a:r>
                <a:rPr lang="ja-JP" altLang="en-US" sz="2400" dirty="0">
                  <a:solidFill>
                    <a:schemeClr val="tx1"/>
                  </a:solidFill>
                </a:rPr>
                <a:t>　　どんどん膨れ上がって、混乱していった。</a:t>
              </a:r>
              <a:endParaRPr lang="en-US" altLang="ja-JP" sz="2400" dirty="0">
                <a:solidFill>
                  <a:schemeClr val="tx1"/>
                </a:solidFill>
              </a:endParaRPr>
            </a:p>
            <a:p>
              <a:pPr>
                <a:defRPr/>
              </a:pPr>
              <a:r>
                <a:rPr lang="ja-JP" altLang="en-US" sz="2400" dirty="0">
                  <a:solidFill>
                    <a:schemeClr val="tx1"/>
                  </a:solidFill>
                </a:rPr>
                <a:t>　　ある人は外見をほめる意味で捉えているし</a:t>
              </a:r>
              <a:endParaRPr lang="en-US" altLang="ja-JP" sz="2400" dirty="0">
                <a:solidFill>
                  <a:schemeClr val="tx1"/>
                </a:solidFill>
              </a:endParaRPr>
            </a:p>
            <a:p>
              <a:pPr>
                <a:defRPr/>
              </a:pPr>
              <a:r>
                <a:rPr lang="ja-JP" altLang="en-US" sz="2400" dirty="0">
                  <a:solidFill>
                    <a:schemeClr val="tx1"/>
                  </a:solidFill>
                </a:rPr>
                <a:t>　　ある人は優柔不断で、なよなよした男性</a:t>
              </a:r>
              <a:endParaRPr lang="en-US" altLang="ja-JP" sz="2400" dirty="0">
                <a:solidFill>
                  <a:schemeClr val="tx1"/>
                </a:solidFill>
              </a:endParaRPr>
            </a:p>
            <a:p>
              <a:pPr>
                <a:defRPr/>
              </a:pPr>
              <a:r>
                <a:rPr lang="ja-JP" altLang="en-US" sz="2400" dirty="0">
                  <a:solidFill>
                    <a:schemeClr val="tx1"/>
                  </a:solidFill>
                </a:rPr>
                <a:t>　　という否定的な意味で捉えている</a:t>
              </a:r>
              <a:endParaRPr lang="en-US" altLang="ja-JP" sz="2400" dirty="0">
                <a:solidFill>
                  <a:schemeClr val="tx1"/>
                </a:solidFill>
              </a:endParaRPr>
            </a:p>
          </p:txBody>
        </p:sp>
        <p:sp>
          <p:nvSpPr>
            <p:cNvPr id="20493" name="テキスト ボックス 24"/>
            <p:cNvSpPr txBox="1">
              <a:spLocks noChangeArrowheads="1"/>
            </p:cNvSpPr>
            <p:nvPr/>
          </p:nvSpPr>
          <p:spPr bwMode="auto">
            <a:xfrm>
              <a:off x="5500694" y="4357694"/>
              <a:ext cx="1915909" cy="369332"/>
            </a:xfrm>
            <a:prstGeom prst="rect">
              <a:avLst/>
            </a:prstGeom>
            <a:noFill/>
            <a:ln w="9525">
              <a:noFill/>
              <a:miter lim="800000"/>
              <a:headEnd/>
              <a:tailEnd/>
            </a:ln>
          </p:spPr>
          <p:txBody>
            <a:bodyPr wrap="none">
              <a:spAutoFit/>
            </a:bodyPr>
            <a:lstStyle/>
            <a:p>
              <a:r>
                <a:rPr lang="ja-JP" altLang="en-US"/>
                <a:t>（森岡正博</a:t>
              </a:r>
              <a:r>
                <a:rPr lang="en-US" altLang="ja-JP"/>
                <a:t>,2009</a:t>
              </a:r>
              <a:r>
                <a:rPr lang="ja-JP" altLang="en-US"/>
                <a:t>）</a:t>
              </a:r>
            </a:p>
          </p:txBody>
        </p:sp>
      </p:grpSp>
      <p:sp>
        <p:nvSpPr>
          <p:cNvPr id="29" name="スライド番号プレースホルダ 28"/>
          <p:cNvSpPr>
            <a:spLocks noGrp="1"/>
          </p:cNvSpPr>
          <p:nvPr>
            <p:ph type="sldNum" sz="quarter" idx="12"/>
          </p:nvPr>
        </p:nvSpPr>
        <p:spPr/>
        <p:txBody>
          <a:bodyPr/>
          <a:lstStyle/>
          <a:p>
            <a:pPr>
              <a:defRPr/>
            </a:pPr>
            <a:fld id="{EBC642C6-5237-4E5D-840F-1BAA5CC25F87}" type="slidenum">
              <a:rPr lang="ja-JP" altLang="en-US" smtClean="0"/>
              <a:pPr>
                <a:defRPr/>
              </a:pPr>
              <a:t>15</a:t>
            </a:fld>
            <a:endParaRPr lang="ja-JP" altLang="en-US"/>
          </a:p>
        </p:txBody>
      </p:sp>
      <p:sp>
        <p:nvSpPr>
          <p:cNvPr id="20485"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0486"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2" name="正方形/長方形 3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0488"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５</a:t>
            </a:r>
          </a:p>
        </p:txBody>
      </p:sp>
      <p:sp>
        <p:nvSpPr>
          <p:cNvPr id="20489" name="テキスト ボックス 33"/>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“男性の女性化”の定義</a:t>
            </a:r>
          </a:p>
        </p:txBody>
      </p:sp>
      <p:sp>
        <p:nvSpPr>
          <p:cNvPr id="35" name="正方形/長方形 34"/>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491" name="テキスト ボックス 35"/>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既存研究の定義の曖昧さ</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テキスト ボックス 3"/>
          <p:cNvSpPr txBox="1">
            <a:spLocks noChangeArrowheads="1"/>
          </p:cNvSpPr>
          <p:nvPr/>
        </p:nvSpPr>
        <p:spPr bwMode="auto">
          <a:xfrm>
            <a:off x="1142976" y="3071810"/>
            <a:ext cx="6829114" cy="830997"/>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現状では“男性の女性化”という定義が曖昧なため</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本研究で</a:t>
            </a:r>
            <a:r>
              <a:rPr lang="ja-JP" altLang="en-US" sz="2400" dirty="0" smtClean="0">
                <a:latin typeface="HGP創英角ｺﾞｼｯｸUB" pitchFamily="50" charset="-128"/>
                <a:ea typeface="HGP創英角ｺﾞｼｯｸUB" pitchFamily="50" charset="-128"/>
              </a:rPr>
              <a:t>は事例</a:t>
            </a:r>
            <a:r>
              <a:rPr lang="ja-JP" altLang="en-US" sz="2400" dirty="0">
                <a:latin typeface="HGP創英角ｺﾞｼｯｸUB" pitchFamily="50" charset="-128"/>
                <a:ea typeface="HGP創英角ｺﾞｼｯｸUB" pitchFamily="50" charset="-128"/>
              </a:rPr>
              <a:t>から“男性の女性化”を定義していく</a:t>
            </a:r>
          </a:p>
        </p:txBody>
      </p:sp>
      <p:sp>
        <p:nvSpPr>
          <p:cNvPr id="26" name="スライド番号プレースホルダ 25"/>
          <p:cNvSpPr>
            <a:spLocks noGrp="1"/>
          </p:cNvSpPr>
          <p:nvPr>
            <p:ph type="sldNum" sz="quarter" idx="12"/>
          </p:nvPr>
        </p:nvSpPr>
        <p:spPr/>
        <p:txBody>
          <a:bodyPr/>
          <a:lstStyle/>
          <a:p>
            <a:pPr>
              <a:defRPr/>
            </a:pPr>
            <a:fld id="{38CD6746-3C97-41BA-A240-B2FCFA34BFF6}" type="slidenum">
              <a:rPr lang="ja-JP" altLang="en-US" smtClean="0"/>
              <a:pPr>
                <a:defRPr/>
              </a:pPr>
              <a:t>16</a:t>
            </a:fld>
            <a:endParaRPr lang="ja-JP" altLang="en-US"/>
          </a:p>
        </p:txBody>
      </p:sp>
      <p:sp>
        <p:nvSpPr>
          <p:cNvPr id="21508"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1509"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9" name="正方形/長方形 2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1511"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５</a:t>
            </a:r>
          </a:p>
        </p:txBody>
      </p:sp>
      <p:sp>
        <p:nvSpPr>
          <p:cNvPr id="21512" name="テキスト ボックス 30"/>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“男性の女性化”の定義</a:t>
            </a:r>
          </a:p>
        </p:txBody>
      </p:sp>
      <p:sp>
        <p:nvSpPr>
          <p:cNvPr id="32" name="正方形/長方形 3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514" name="テキスト ボックス 32"/>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本研究での定義付けの必要性</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0"/>
          <p:cNvGrpSpPr>
            <a:grpSpLocks/>
          </p:cNvGrpSpPr>
          <p:nvPr/>
        </p:nvGrpSpPr>
        <p:grpSpPr bwMode="auto">
          <a:xfrm>
            <a:off x="428625" y="2714625"/>
            <a:ext cx="8215314" cy="2286000"/>
            <a:chOff x="428596" y="2714620"/>
            <a:chExt cx="8215757" cy="2286016"/>
          </a:xfrm>
        </p:grpSpPr>
        <p:sp>
          <p:nvSpPr>
            <p:cNvPr id="4" name="角丸四角形 3"/>
            <p:cNvSpPr/>
            <p:nvPr/>
          </p:nvSpPr>
          <p:spPr>
            <a:xfrm>
              <a:off x="428596" y="2714620"/>
              <a:ext cx="2786213" cy="2286016"/>
            </a:xfrm>
            <a:prstGeom prst="roundRect">
              <a:avLst/>
            </a:prstGeom>
            <a:solidFill>
              <a:srgbClr val="FFFFFF"/>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2000" b="1" dirty="0">
                  <a:solidFill>
                    <a:schemeClr val="tx1"/>
                  </a:solidFill>
                </a:rPr>
                <a:t>近頃男性をターゲット</a:t>
              </a:r>
              <a:endParaRPr lang="en-US" altLang="ja-JP" sz="2000" b="1" dirty="0">
                <a:solidFill>
                  <a:schemeClr val="tx1"/>
                </a:solidFill>
              </a:endParaRPr>
            </a:p>
            <a:p>
              <a:pPr fontAlgn="auto">
                <a:spcBef>
                  <a:spcPts val="0"/>
                </a:spcBef>
                <a:spcAft>
                  <a:spcPts val="0"/>
                </a:spcAft>
                <a:defRPr/>
              </a:pPr>
              <a:r>
                <a:rPr lang="ja-JP" altLang="en-US" sz="2000" b="1" dirty="0">
                  <a:solidFill>
                    <a:schemeClr val="tx1"/>
                  </a:solidFill>
                </a:rPr>
                <a:t>にしたスイーツビジネ</a:t>
              </a:r>
              <a:endParaRPr lang="en-US" altLang="ja-JP" sz="2000" b="1" dirty="0">
                <a:solidFill>
                  <a:schemeClr val="tx1"/>
                </a:solidFill>
              </a:endParaRPr>
            </a:p>
            <a:p>
              <a:pPr fontAlgn="auto">
                <a:spcBef>
                  <a:spcPts val="0"/>
                </a:spcBef>
                <a:spcAft>
                  <a:spcPts val="0"/>
                </a:spcAft>
                <a:defRPr/>
              </a:pPr>
              <a:r>
                <a:rPr lang="ja-JP" altLang="en-US" sz="2000" b="1" dirty="0">
                  <a:solidFill>
                    <a:schemeClr val="tx1"/>
                  </a:solidFill>
                </a:rPr>
                <a:t>スが注目されるように</a:t>
              </a:r>
              <a:endParaRPr lang="en-US" altLang="ja-JP" sz="2000" b="1" dirty="0">
                <a:solidFill>
                  <a:schemeClr val="tx1"/>
                </a:solidFill>
              </a:endParaRPr>
            </a:p>
            <a:p>
              <a:pPr fontAlgn="auto">
                <a:spcBef>
                  <a:spcPts val="0"/>
                </a:spcBef>
                <a:spcAft>
                  <a:spcPts val="0"/>
                </a:spcAft>
                <a:defRPr/>
              </a:pPr>
              <a:r>
                <a:rPr lang="ja-JP" altLang="en-US" sz="2000" b="1" dirty="0">
                  <a:solidFill>
                    <a:schemeClr val="tx1"/>
                  </a:solidFill>
                </a:rPr>
                <a:t>なってきている。</a:t>
              </a:r>
              <a:endParaRPr lang="en-US" altLang="ja-JP" sz="2000" b="1" dirty="0">
                <a:solidFill>
                  <a:schemeClr val="tx1"/>
                </a:solidFill>
              </a:endParaRPr>
            </a:p>
          </p:txBody>
        </p:sp>
        <p:sp>
          <p:nvSpPr>
            <p:cNvPr id="22541" name="正方形/長方形 4"/>
            <p:cNvSpPr>
              <a:spLocks noChangeArrowheads="1"/>
            </p:cNvSpPr>
            <p:nvPr/>
          </p:nvSpPr>
          <p:spPr bwMode="auto">
            <a:xfrm>
              <a:off x="1142976" y="4500570"/>
              <a:ext cx="2008883" cy="276999"/>
            </a:xfrm>
            <a:prstGeom prst="rect">
              <a:avLst/>
            </a:prstGeom>
            <a:noFill/>
            <a:ln w="9525">
              <a:noFill/>
              <a:miter lim="800000"/>
              <a:headEnd/>
              <a:tailEnd/>
            </a:ln>
          </p:spPr>
          <p:txBody>
            <a:bodyPr wrap="none">
              <a:spAutoFit/>
            </a:bodyPr>
            <a:lstStyle/>
            <a:p>
              <a:r>
                <a:rPr lang="ja-JP" altLang="en-US" sz="1200">
                  <a:latin typeface="Calibri" pitchFamily="34" charset="0"/>
                </a:rPr>
                <a:t>（</a:t>
              </a:r>
              <a:r>
                <a:rPr lang="en-US" altLang="ja-JP" sz="1200">
                  <a:latin typeface="Calibri" pitchFamily="34" charset="0"/>
                </a:rPr>
                <a:t>2011/09/02</a:t>
              </a:r>
              <a:r>
                <a:rPr lang="ja-JP" altLang="en-US" sz="1200">
                  <a:latin typeface="Calibri" pitchFamily="34" charset="0"/>
                </a:rPr>
                <a:t>横浜経済新聞）</a:t>
              </a:r>
              <a:endParaRPr lang="en-US" altLang="ja-JP" sz="1200">
                <a:latin typeface="Calibri" pitchFamily="34" charset="0"/>
              </a:endParaRPr>
            </a:p>
          </p:txBody>
        </p:sp>
        <p:sp>
          <p:nvSpPr>
            <p:cNvPr id="6" name="角丸四角形 5"/>
            <p:cNvSpPr/>
            <p:nvPr/>
          </p:nvSpPr>
          <p:spPr>
            <a:xfrm>
              <a:off x="3357692" y="2714620"/>
              <a:ext cx="2571889" cy="2286016"/>
            </a:xfrm>
            <a:prstGeom prst="roundRect">
              <a:avLst/>
            </a:prstGeom>
            <a:solidFill>
              <a:srgbClr val="FFFFFF"/>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2000" b="1" dirty="0">
                  <a:solidFill>
                    <a:schemeClr val="tx1"/>
                  </a:solidFill>
                </a:rPr>
                <a:t>他人の目を気にして</a:t>
              </a:r>
              <a:endParaRPr lang="en-US" altLang="ja-JP" sz="2000" b="1" dirty="0">
                <a:solidFill>
                  <a:schemeClr val="tx1"/>
                </a:solidFill>
              </a:endParaRPr>
            </a:p>
            <a:p>
              <a:pPr algn="ctr" fontAlgn="auto">
                <a:spcBef>
                  <a:spcPts val="0"/>
                </a:spcBef>
                <a:spcAft>
                  <a:spcPts val="0"/>
                </a:spcAft>
                <a:defRPr/>
              </a:pPr>
              <a:r>
                <a:rPr lang="ja-JP" altLang="en-US" sz="2000" b="1" dirty="0">
                  <a:solidFill>
                    <a:schemeClr val="tx1"/>
                  </a:solidFill>
                </a:rPr>
                <a:t>化粧水を購入する</a:t>
              </a:r>
              <a:endParaRPr lang="en-US" altLang="ja-JP" sz="2000" b="1" dirty="0">
                <a:solidFill>
                  <a:schemeClr val="tx1"/>
                </a:solidFill>
              </a:endParaRPr>
            </a:p>
            <a:p>
              <a:pPr algn="ctr" fontAlgn="auto">
                <a:spcBef>
                  <a:spcPts val="0"/>
                </a:spcBef>
                <a:spcAft>
                  <a:spcPts val="0"/>
                </a:spcAft>
                <a:defRPr/>
              </a:pPr>
              <a:r>
                <a:rPr lang="ja-JP" altLang="en-US" sz="2000" b="1" dirty="0">
                  <a:solidFill>
                    <a:schemeClr val="tx1"/>
                  </a:solidFill>
                </a:rPr>
                <a:t>男性が増えている。</a:t>
              </a:r>
              <a:endParaRPr lang="en-US" altLang="ja-JP" sz="2000" b="1" dirty="0">
                <a:solidFill>
                  <a:schemeClr val="tx1"/>
                </a:solidFill>
              </a:endParaRPr>
            </a:p>
            <a:p>
              <a:pPr algn="ctr" fontAlgn="auto">
                <a:spcBef>
                  <a:spcPts val="0"/>
                </a:spcBef>
                <a:spcAft>
                  <a:spcPts val="0"/>
                </a:spcAft>
                <a:defRPr/>
              </a:pPr>
              <a:endParaRPr lang="ja-JP" altLang="en-US" sz="2000" dirty="0"/>
            </a:p>
          </p:txBody>
        </p:sp>
        <p:sp>
          <p:nvSpPr>
            <p:cNvPr id="22543" name="テキスト ボックス 6"/>
            <p:cNvSpPr txBox="1">
              <a:spLocks noChangeArrowheads="1"/>
            </p:cNvSpPr>
            <p:nvPr/>
          </p:nvSpPr>
          <p:spPr bwMode="auto">
            <a:xfrm>
              <a:off x="3571868" y="4500570"/>
              <a:ext cx="2318263" cy="276999"/>
            </a:xfrm>
            <a:prstGeom prst="rect">
              <a:avLst/>
            </a:prstGeom>
            <a:noFill/>
            <a:ln w="9525">
              <a:noFill/>
              <a:miter lim="800000"/>
              <a:headEnd/>
              <a:tailEnd/>
            </a:ln>
          </p:spPr>
          <p:txBody>
            <a:bodyPr wrap="none">
              <a:spAutoFit/>
            </a:bodyPr>
            <a:lstStyle/>
            <a:p>
              <a:r>
                <a:rPr lang="ja-JP" altLang="en-US" sz="1200">
                  <a:latin typeface="Calibri" pitchFamily="34" charset="0"/>
                </a:rPr>
                <a:t>（</a:t>
              </a:r>
              <a:r>
                <a:rPr lang="en-US" altLang="ja-JP" sz="1200">
                  <a:latin typeface="Calibri" pitchFamily="34" charset="0"/>
                </a:rPr>
                <a:t>2009/08</a:t>
              </a:r>
              <a:r>
                <a:rPr lang="ja-JP" altLang="en-US" sz="1200">
                  <a:latin typeface="Calibri" pitchFamily="34" charset="0"/>
                </a:rPr>
                <a:t>ＴＯＫＩＯデキゴトロジー）</a:t>
              </a:r>
            </a:p>
          </p:txBody>
        </p:sp>
        <p:sp>
          <p:nvSpPr>
            <p:cNvPr id="8" name="角丸四角形 7"/>
            <p:cNvSpPr/>
            <p:nvPr/>
          </p:nvSpPr>
          <p:spPr>
            <a:xfrm>
              <a:off x="6072464" y="2714620"/>
              <a:ext cx="2571889" cy="2286016"/>
            </a:xfrm>
            <a:prstGeom prst="roundRect">
              <a:avLst/>
            </a:prstGeom>
            <a:solidFill>
              <a:srgbClr val="FFFFFF"/>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2000" b="1" dirty="0" smtClean="0">
                  <a:solidFill>
                    <a:schemeClr val="tx1"/>
                  </a:solidFill>
                </a:rPr>
                <a:t>　料理</a:t>
              </a:r>
              <a:r>
                <a:rPr lang="ja-JP" altLang="en-US" sz="2000" b="1" dirty="0">
                  <a:solidFill>
                    <a:schemeClr val="tx1"/>
                  </a:solidFill>
                </a:rPr>
                <a:t>教室に通う</a:t>
              </a:r>
              <a:endParaRPr lang="en-US" altLang="ja-JP" sz="2000" b="1" dirty="0">
                <a:solidFill>
                  <a:schemeClr val="tx1"/>
                </a:solidFill>
              </a:endParaRPr>
            </a:p>
            <a:p>
              <a:pPr fontAlgn="auto">
                <a:spcBef>
                  <a:spcPts val="0"/>
                </a:spcBef>
                <a:spcAft>
                  <a:spcPts val="0"/>
                </a:spcAft>
                <a:defRPr/>
              </a:pPr>
              <a:r>
                <a:rPr lang="ja-JP" altLang="en-US" sz="2000" b="1" dirty="0" smtClean="0">
                  <a:solidFill>
                    <a:schemeClr val="tx1"/>
                  </a:solidFill>
                </a:rPr>
                <a:t>　男性</a:t>
              </a:r>
              <a:r>
                <a:rPr lang="ja-JP" altLang="en-US" sz="2000" b="1" dirty="0">
                  <a:solidFill>
                    <a:schemeClr val="tx1"/>
                  </a:solidFill>
                </a:rPr>
                <a:t>が増加中。</a:t>
              </a:r>
              <a:endParaRPr lang="en-US" altLang="ja-JP" sz="2000" dirty="0">
                <a:solidFill>
                  <a:schemeClr val="tx1"/>
                </a:solidFill>
              </a:endParaRPr>
            </a:p>
            <a:p>
              <a:pPr algn="ctr" fontAlgn="auto">
                <a:spcBef>
                  <a:spcPts val="0"/>
                </a:spcBef>
                <a:spcAft>
                  <a:spcPts val="0"/>
                </a:spcAft>
                <a:defRPr/>
              </a:pPr>
              <a:endParaRPr lang="ja-JP" altLang="en-US" dirty="0"/>
            </a:p>
          </p:txBody>
        </p:sp>
        <p:sp>
          <p:nvSpPr>
            <p:cNvPr id="22545" name="テキスト ボックス 8"/>
            <p:cNvSpPr txBox="1">
              <a:spLocks noChangeArrowheads="1"/>
            </p:cNvSpPr>
            <p:nvPr/>
          </p:nvSpPr>
          <p:spPr bwMode="auto">
            <a:xfrm>
              <a:off x="6572566" y="4500578"/>
              <a:ext cx="1978427" cy="276999"/>
            </a:xfrm>
            <a:prstGeom prst="rect">
              <a:avLst/>
            </a:prstGeom>
            <a:noFill/>
            <a:ln w="9525">
              <a:noFill/>
              <a:miter lim="800000"/>
              <a:headEnd/>
              <a:tailEnd/>
            </a:ln>
          </p:spPr>
          <p:txBody>
            <a:bodyPr wrap="none">
              <a:spAutoFit/>
            </a:bodyPr>
            <a:lstStyle/>
            <a:p>
              <a:r>
                <a:rPr lang="ja-JP" altLang="en-US" sz="1200" dirty="0">
                  <a:latin typeface="Calibri" pitchFamily="34" charset="0"/>
                </a:rPr>
                <a:t>（</a:t>
              </a:r>
              <a:r>
                <a:rPr lang="en-US" altLang="ja-JP" sz="1200" dirty="0">
                  <a:latin typeface="Calibri" pitchFamily="34" charset="0"/>
                </a:rPr>
                <a:t>2009/03/08</a:t>
              </a:r>
              <a:r>
                <a:rPr lang="ja-JP" altLang="en-US" sz="1200" dirty="0">
                  <a:latin typeface="Calibri" pitchFamily="34" charset="0"/>
                </a:rPr>
                <a:t>日本経済新聞</a:t>
              </a:r>
              <a:r>
                <a:rPr lang="en-US" altLang="ja-JP" sz="1200" dirty="0">
                  <a:latin typeface="Calibri" pitchFamily="34" charset="0"/>
                </a:rPr>
                <a:t>)</a:t>
              </a:r>
            </a:p>
          </p:txBody>
        </p:sp>
      </p:grpSp>
      <p:sp>
        <p:nvSpPr>
          <p:cNvPr id="22531" name="テキスト ボックス 9"/>
          <p:cNvSpPr txBox="1">
            <a:spLocks noChangeArrowheads="1"/>
          </p:cNvSpPr>
          <p:nvPr/>
        </p:nvSpPr>
        <p:spPr bwMode="auto">
          <a:xfrm>
            <a:off x="357158" y="1357298"/>
            <a:ext cx="8531503" cy="830997"/>
          </a:xfrm>
          <a:prstGeom prst="rect">
            <a:avLst/>
          </a:prstGeom>
          <a:noFill/>
          <a:ln w="9525">
            <a:noFill/>
            <a:miter lim="800000"/>
            <a:headEnd/>
            <a:tailEnd/>
          </a:ln>
        </p:spPr>
        <p:txBody>
          <a:bodyPr wrap="none">
            <a:spAutoFit/>
          </a:bodyPr>
          <a:lstStyle/>
          <a:p>
            <a:r>
              <a:rPr lang="ja-JP" altLang="en-US" sz="2400" dirty="0" smtClean="0">
                <a:latin typeface="HGP創英角ｺﾞｼｯｸUB" pitchFamily="50" charset="-128"/>
                <a:ea typeface="HGP創英角ｺﾞｼｯｸUB" pitchFamily="50" charset="-128"/>
              </a:rPr>
              <a:t>これらの事例における“男性の女性化”とは、</a:t>
            </a:r>
            <a:r>
              <a:rPr lang="ja-JP" altLang="ja-JP" sz="2400" dirty="0" smtClean="0">
                <a:latin typeface="HGP創英角ｺﾞｼｯｸUB" pitchFamily="50" charset="-128"/>
                <a:ea typeface="HGP創英角ｺﾞｼｯｸUB" pitchFamily="50" charset="-128"/>
              </a:rPr>
              <a:t>男性</a:t>
            </a:r>
            <a:r>
              <a:rPr lang="ja-JP" altLang="ja-JP" sz="2400" dirty="0">
                <a:latin typeface="HGP創英角ｺﾞｼｯｸUB" pitchFamily="50" charset="-128"/>
                <a:ea typeface="HGP創英角ｺﾞｼｯｸUB" pitchFamily="50" charset="-128"/>
              </a:rPr>
              <a:t>が</a:t>
            </a:r>
            <a:r>
              <a:rPr lang="ja-JP" altLang="ja-JP" sz="2400" dirty="0" smtClean="0">
                <a:latin typeface="HGP創英角ｺﾞｼｯｸUB" pitchFamily="50" charset="-128"/>
                <a:ea typeface="HGP創英角ｺﾞｼｯｸUB" pitchFamily="50" charset="-128"/>
              </a:rPr>
              <a:t>従来</a:t>
            </a:r>
            <a:r>
              <a:rPr lang="ja-JP" altLang="en-US" sz="2400" dirty="0" smtClean="0">
                <a:latin typeface="HGP創英角ｺﾞｼｯｸUB" pitchFamily="50" charset="-128"/>
                <a:ea typeface="HGP創英角ｺﾞｼｯｸUB" pitchFamily="50" charset="-128"/>
              </a:rPr>
              <a:t>までは</a:t>
            </a:r>
            <a:endParaRPr lang="en-US" altLang="ja-JP" sz="2400" dirty="0" smtClean="0">
              <a:latin typeface="HGP創英角ｺﾞｼｯｸUB" pitchFamily="50" charset="-128"/>
              <a:ea typeface="HGP創英角ｺﾞｼｯｸUB" pitchFamily="50" charset="-128"/>
            </a:endParaRPr>
          </a:p>
          <a:p>
            <a:r>
              <a:rPr lang="ja-JP" altLang="ja-JP" sz="2400" dirty="0" smtClean="0">
                <a:latin typeface="HGP創英角ｺﾞｼｯｸUB" pitchFamily="50" charset="-128"/>
                <a:ea typeface="HGP創英角ｺﾞｼｯｸUB" pitchFamily="50" charset="-128"/>
              </a:rPr>
              <a:t>女性</a:t>
            </a:r>
            <a:r>
              <a:rPr lang="ja-JP" altLang="en-US" sz="2400" dirty="0" smtClean="0">
                <a:latin typeface="HGP創英角ｺﾞｼｯｸUB" pitchFamily="50" charset="-128"/>
                <a:ea typeface="HGP創英角ｺﾞｼｯｸUB" pitchFamily="50" charset="-128"/>
              </a:rPr>
              <a:t>の</a:t>
            </a:r>
            <a:r>
              <a:rPr lang="ja-JP" altLang="ja-JP" sz="2400" dirty="0" smtClean="0">
                <a:latin typeface="HGP創英角ｺﾞｼｯｸUB" pitchFamily="50" charset="-128"/>
                <a:ea typeface="HGP創英角ｺﾞｼｯｸUB" pitchFamily="50" charset="-128"/>
              </a:rPr>
              <a:t>習慣</a:t>
            </a:r>
            <a:r>
              <a:rPr lang="ja-JP" altLang="ja-JP" sz="2400" dirty="0">
                <a:latin typeface="HGP創英角ｺﾞｼｯｸUB" pitchFamily="50" charset="-128"/>
                <a:ea typeface="HGP創英角ｺﾞｼｯｸUB" pitchFamily="50" charset="-128"/>
              </a:rPr>
              <a:t>とされていた行動をすると</a:t>
            </a:r>
            <a:r>
              <a:rPr lang="ja-JP" altLang="ja-JP" sz="2400" dirty="0" smtClean="0">
                <a:latin typeface="HGP創英角ｺﾞｼｯｸUB" pitchFamily="50" charset="-128"/>
                <a:ea typeface="HGP創英角ｺﾞｼｯｸUB" pitchFamily="50" charset="-128"/>
              </a:rPr>
              <a:t>いう行動</a:t>
            </a:r>
            <a:r>
              <a:rPr lang="ja-JP" altLang="ja-JP" sz="2400" dirty="0">
                <a:latin typeface="HGP創英角ｺﾞｼｯｸUB" pitchFamily="50" charset="-128"/>
                <a:ea typeface="HGP創英角ｺﾞｼｯｸUB" pitchFamily="50" charset="-128"/>
              </a:rPr>
              <a:t>レベルを</a:t>
            </a:r>
            <a:r>
              <a:rPr lang="ja-JP" altLang="ja-JP" sz="2400" dirty="0" smtClean="0">
                <a:latin typeface="HGP創英角ｺﾞｼｯｸUB" pitchFamily="50" charset="-128"/>
                <a:ea typeface="HGP創英角ｺﾞｼｯｸUB" pitchFamily="50" charset="-128"/>
              </a:rPr>
              <a:t>指している</a:t>
            </a:r>
            <a:endParaRPr lang="ja-JP" altLang="ja-JP" sz="2400" dirty="0">
              <a:latin typeface="HGP創英角ｺﾞｼｯｸUB" pitchFamily="50" charset="-128"/>
              <a:ea typeface="HGP創英角ｺﾞｼｯｸUB" pitchFamily="50" charset="-128"/>
            </a:endParaRPr>
          </a:p>
        </p:txBody>
      </p:sp>
      <p:sp>
        <p:nvSpPr>
          <p:cNvPr id="33" name="スライド番号プレースホルダ 32"/>
          <p:cNvSpPr>
            <a:spLocks noGrp="1"/>
          </p:cNvSpPr>
          <p:nvPr>
            <p:ph type="sldNum" sz="quarter" idx="12"/>
          </p:nvPr>
        </p:nvSpPr>
        <p:spPr/>
        <p:txBody>
          <a:bodyPr/>
          <a:lstStyle/>
          <a:p>
            <a:pPr>
              <a:defRPr/>
            </a:pPr>
            <a:fld id="{6E57E757-1269-4506-9DBF-DC55D697DF7C}" type="slidenum">
              <a:rPr lang="ja-JP" altLang="en-US" smtClean="0"/>
              <a:pPr>
                <a:defRPr/>
              </a:pPr>
              <a:t>17</a:t>
            </a:fld>
            <a:endParaRPr lang="ja-JP" altLang="en-US" dirty="0"/>
          </a:p>
        </p:txBody>
      </p:sp>
      <p:sp>
        <p:nvSpPr>
          <p:cNvPr id="2253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2534"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6" name="正方形/長方形 35"/>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253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５</a:t>
            </a:r>
          </a:p>
        </p:txBody>
      </p:sp>
      <p:sp>
        <p:nvSpPr>
          <p:cNvPr id="22537" name="テキスト ボックス 37"/>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“男性の女性化”の定義</a:t>
            </a:r>
          </a:p>
        </p:txBody>
      </p:sp>
      <p:sp>
        <p:nvSpPr>
          <p:cNvPr id="39" name="正方形/長方形 38"/>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539" name="テキスト ボックス 39"/>
          <p:cNvSpPr txBox="1">
            <a:spLocks noChangeArrowheads="1"/>
          </p:cNvSpPr>
          <p:nvPr/>
        </p:nvSpPr>
        <p:spPr bwMode="auto">
          <a:xfrm>
            <a:off x="2652713" y="214313"/>
            <a:ext cx="6593924" cy="523220"/>
          </a:xfrm>
          <a:prstGeom prst="rect">
            <a:avLst/>
          </a:prstGeom>
          <a:noFill/>
          <a:ln w="9525">
            <a:noFill/>
            <a:miter lim="800000"/>
            <a:headEnd/>
            <a:tailEnd/>
          </a:ln>
        </p:spPr>
        <p:txBody>
          <a:bodyPr wrap="square">
            <a:spAutoFit/>
          </a:bodyPr>
          <a:lstStyle/>
          <a:p>
            <a:r>
              <a:rPr lang="ja-JP" altLang="en-US" sz="2800" dirty="0" smtClean="0">
                <a:latin typeface="HGP創英角ｺﾞｼｯｸUB" pitchFamily="50" charset="-128"/>
                <a:ea typeface="HGP創英角ｺﾞｼｯｸUB" pitchFamily="50" charset="-128"/>
              </a:rPr>
              <a:t>“</a:t>
            </a:r>
            <a:r>
              <a:rPr lang="ja-JP" altLang="en-US" sz="2800" dirty="0">
                <a:latin typeface="HGP創英角ｺﾞｼｯｸUB" pitchFamily="50" charset="-128"/>
                <a:ea typeface="HGP創英角ｺﾞｼｯｸUB" pitchFamily="50" charset="-128"/>
              </a:rPr>
              <a:t>男性の女性化</a:t>
            </a:r>
            <a:r>
              <a:rPr lang="ja-JP" altLang="en-US" sz="2800" dirty="0" smtClean="0">
                <a:latin typeface="HGP創英角ｺﾞｼｯｸUB" pitchFamily="50" charset="-128"/>
                <a:ea typeface="HGP創英角ｺﾞｼｯｸUB" pitchFamily="50" charset="-128"/>
              </a:rPr>
              <a:t>”は行動レベルを指している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2"/>
          <p:cNvPicPr>
            <a:picLocks noChangeAspect="1" noChangeArrowheads="1"/>
          </p:cNvPicPr>
          <p:nvPr/>
        </p:nvPicPr>
        <p:blipFill>
          <a:blip r:embed="rId3" cstate="print"/>
          <a:srcRect/>
          <a:stretch>
            <a:fillRect/>
          </a:stretch>
        </p:blipFill>
        <p:spPr bwMode="auto">
          <a:xfrm>
            <a:off x="5500694" y="3143248"/>
            <a:ext cx="2593438" cy="2880117"/>
          </a:xfrm>
          <a:prstGeom prst="rect">
            <a:avLst/>
          </a:prstGeom>
          <a:noFill/>
          <a:ln w="9525">
            <a:noFill/>
            <a:miter lim="800000"/>
            <a:headEnd/>
            <a:tailEnd/>
          </a:ln>
        </p:spPr>
      </p:pic>
      <p:pic>
        <p:nvPicPr>
          <p:cNvPr id="23555" name="Picture 23"/>
          <p:cNvPicPr>
            <a:picLocks noChangeAspect="1" noChangeArrowheads="1"/>
          </p:cNvPicPr>
          <p:nvPr/>
        </p:nvPicPr>
        <p:blipFill>
          <a:blip r:embed="rId4" cstate="print"/>
          <a:srcRect/>
          <a:stretch>
            <a:fillRect/>
          </a:stretch>
        </p:blipFill>
        <p:spPr bwMode="auto">
          <a:xfrm rot="6619620">
            <a:off x="4420139" y="4564330"/>
            <a:ext cx="854798" cy="1032824"/>
          </a:xfrm>
          <a:prstGeom prst="rect">
            <a:avLst/>
          </a:prstGeom>
          <a:noFill/>
          <a:ln w="9525">
            <a:noFill/>
            <a:miter lim="800000"/>
            <a:headEnd/>
            <a:tailEnd/>
          </a:ln>
        </p:spPr>
      </p:pic>
      <p:sp>
        <p:nvSpPr>
          <p:cNvPr id="23557" name="テキスト ボックス 3"/>
          <p:cNvSpPr txBox="1">
            <a:spLocks noChangeArrowheads="1"/>
          </p:cNvSpPr>
          <p:nvPr/>
        </p:nvSpPr>
        <p:spPr bwMode="auto">
          <a:xfrm>
            <a:off x="2071688" y="1357313"/>
            <a:ext cx="5035550" cy="8302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本研究では以下のような行動レベルを</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満たすものを“男性の女性化”とする</a:t>
            </a:r>
          </a:p>
        </p:txBody>
      </p:sp>
      <p:sp>
        <p:nvSpPr>
          <p:cNvPr id="23558"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3559" name="テキスト ボックス 34"/>
          <p:cNvSpPr txBox="1">
            <a:spLocks noChangeArrowheads="1"/>
          </p:cNvSpPr>
          <p:nvPr/>
        </p:nvSpPr>
        <p:spPr bwMode="auto">
          <a:xfrm>
            <a:off x="5214942" y="2786058"/>
            <a:ext cx="3071834" cy="369332"/>
          </a:xfrm>
          <a:prstGeom prst="rect">
            <a:avLst/>
          </a:prstGeom>
          <a:noFill/>
          <a:ln w="9525">
            <a:noFill/>
            <a:miter lim="800000"/>
            <a:headEnd/>
            <a:tailEnd/>
          </a:ln>
        </p:spPr>
        <p:txBody>
          <a:bodyPr wrap="square">
            <a:spAutoFit/>
          </a:bodyPr>
          <a:lstStyle/>
          <a:p>
            <a:r>
              <a:rPr lang="ja-JP" altLang="en-US" dirty="0">
                <a:latin typeface="HGP創英角ｺﾞｼｯｸUB" pitchFamily="50" charset="-128"/>
                <a:ea typeface="HGP創英角ｺﾞｼｯｸUB" pitchFamily="50" charset="-128"/>
              </a:rPr>
              <a:t>目的を達成する為に使用する</a:t>
            </a:r>
          </a:p>
        </p:txBody>
      </p:sp>
      <p:sp>
        <p:nvSpPr>
          <p:cNvPr id="34" name="正方形/長方形 33"/>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3562"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５</a:t>
            </a:r>
          </a:p>
        </p:txBody>
      </p:sp>
      <p:sp>
        <p:nvSpPr>
          <p:cNvPr id="23563" name="テキスト ボックス 36"/>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“男性の女性化”の定義</a:t>
            </a:r>
          </a:p>
        </p:txBody>
      </p:sp>
      <p:sp>
        <p:nvSpPr>
          <p:cNvPr id="38" name="正方形/長方形 3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3565" name="テキスト ボックス 38"/>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行動レベルを指して“男性の女性化”とする</a:t>
            </a:r>
          </a:p>
        </p:txBody>
      </p:sp>
      <p:grpSp>
        <p:nvGrpSpPr>
          <p:cNvPr id="33" name="グループ化 32"/>
          <p:cNvGrpSpPr/>
          <p:nvPr/>
        </p:nvGrpSpPr>
        <p:grpSpPr>
          <a:xfrm>
            <a:off x="1071538" y="3500438"/>
            <a:ext cx="3324072" cy="2507827"/>
            <a:chOff x="1073273" y="3643314"/>
            <a:chExt cx="3324072" cy="2507827"/>
          </a:xfrm>
        </p:grpSpPr>
        <p:pic>
          <p:nvPicPr>
            <p:cNvPr id="23556" name="Picture 21"/>
            <p:cNvPicPr>
              <a:picLocks noChangeAspect="1" noChangeArrowheads="1"/>
            </p:cNvPicPr>
            <p:nvPr/>
          </p:nvPicPr>
          <p:blipFill>
            <a:blip r:embed="rId5" cstate="print"/>
            <a:srcRect/>
            <a:stretch>
              <a:fillRect/>
            </a:stretch>
          </p:blipFill>
          <p:spPr bwMode="auto">
            <a:xfrm rot="-318619">
              <a:off x="1073273" y="4142219"/>
              <a:ext cx="1595441" cy="1655236"/>
            </a:xfrm>
            <a:prstGeom prst="rect">
              <a:avLst/>
            </a:prstGeom>
            <a:noFill/>
            <a:ln w="9525">
              <a:noFill/>
              <a:miter lim="800000"/>
              <a:headEnd/>
              <a:tailEnd/>
            </a:ln>
          </p:spPr>
        </p:pic>
        <p:pic>
          <p:nvPicPr>
            <p:cNvPr id="23566" name="Picture 17"/>
            <p:cNvPicPr>
              <a:picLocks noChangeAspect="1" noChangeArrowheads="1"/>
            </p:cNvPicPr>
            <p:nvPr/>
          </p:nvPicPr>
          <p:blipFill>
            <a:blip r:embed="rId6" cstate="print"/>
            <a:srcRect/>
            <a:stretch>
              <a:fillRect/>
            </a:stretch>
          </p:blipFill>
          <p:spPr bwMode="auto">
            <a:xfrm>
              <a:off x="2285985" y="4572008"/>
              <a:ext cx="1535646" cy="1579133"/>
            </a:xfrm>
            <a:prstGeom prst="rect">
              <a:avLst/>
            </a:prstGeom>
            <a:noFill/>
            <a:ln w="9525">
              <a:noFill/>
              <a:miter lim="800000"/>
              <a:headEnd/>
              <a:tailEnd/>
            </a:ln>
          </p:spPr>
        </p:pic>
        <p:cxnSp>
          <p:nvCxnSpPr>
            <p:cNvPr id="19" name="曲線コネクタ 18"/>
            <p:cNvCxnSpPr/>
            <p:nvPr/>
          </p:nvCxnSpPr>
          <p:spPr>
            <a:xfrm rot="16200000" flipH="1">
              <a:off x="2318586" y="4039342"/>
              <a:ext cx="485185" cy="407512"/>
            </a:xfrm>
            <a:prstGeom prst="curved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rot="16200000" flipH="1">
              <a:off x="2802362" y="4198505"/>
              <a:ext cx="540252" cy="137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3570" name="テキスト ボックス 23"/>
            <p:cNvSpPr txBox="1">
              <a:spLocks noChangeArrowheads="1"/>
            </p:cNvSpPr>
            <p:nvPr/>
          </p:nvSpPr>
          <p:spPr bwMode="auto">
            <a:xfrm rot="-1331511">
              <a:off x="1812231" y="3722679"/>
              <a:ext cx="858874" cy="307777"/>
            </a:xfrm>
            <a:prstGeom prst="rect">
              <a:avLst/>
            </a:prstGeom>
            <a:noFill/>
            <a:ln w="9525">
              <a:noFill/>
              <a:miter lim="800000"/>
              <a:headEnd/>
              <a:tailEnd/>
            </a:ln>
          </p:spPr>
          <p:txBody>
            <a:bodyPr wrap="square">
              <a:spAutoFit/>
            </a:bodyPr>
            <a:lstStyle/>
            <a:p>
              <a:r>
                <a:rPr lang="ja-JP" altLang="en-US" sz="1400" dirty="0">
                  <a:latin typeface="HGP創英角ﾎﾟｯﾌﾟ体" pitchFamily="50" charset="-128"/>
                  <a:ea typeface="HGP創英角ﾎﾟｯﾌﾟ体" pitchFamily="50" charset="-128"/>
                </a:rPr>
                <a:t>スイーツ</a:t>
              </a:r>
            </a:p>
          </p:txBody>
        </p:sp>
        <p:sp>
          <p:nvSpPr>
            <p:cNvPr id="23571" name="テキスト ボックス 24"/>
            <p:cNvSpPr txBox="1">
              <a:spLocks noChangeArrowheads="1"/>
            </p:cNvSpPr>
            <p:nvPr/>
          </p:nvSpPr>
          <p:spPr bwMode="auto">
            <a:xfrm>
              <a:off x="2643174" y="3643314"/>
              <a:ext cx="750156" cy="307777"/>
            </a:xfrm>
            <a:prstGeom prst="rect">
              <a:avLst/>
            </a:prstGeom>
            <a:noFill/>
            <a:ln w="9525">
              <a:noFill/>
              <a:miter lim="800000"/>
              <a:headEnd/>
              <a:tailEnd/>
            </a:ln>
          </p:spPr>
          <p:txBody>
            <a:bodyPr wrap="square">
              <a:spAutoFit/>
            </a:bodyPr>
            <a:lstStyle/>
            <a:p>
              <a:r>
                <a:rPr lang="ja-JP" altLang="en-US" sz="1400" dirty="0">
                  <a:latin typeface="HGP創英角ﾎﾟｯﾌﾟ体" pitchFamily="50" charset="-128"/>
                  <a:ea typeface="HGP創英角ﾎﾟｯﾌﾟ体" pitchFamily="50" charset="-128"/>
                </a:rPr>
                <a:t>化粧水</a:t>
              </a:r>
            </a:p>
          </p:txBody>
        </p:sp>
        <p:sp>
          <p:nvSpPr>
            <p:cNvPr id="23572" name="テキスト ボックス 25"/>
            <p:cNvSpPr txBox="1">
              <a:spLocks noChangeArrowheads="1"/>
            </p:cNvSpPr>
            <p:nvPr/>
          </p:nvSpPr>
          <p:spPr bwMode="auto">
            <a:xfrm rot="613588">
              <a:off x="3448778" y="3725073"/>
              <a:ext cx="948567" cy="307777"/>
            </a:xfrm>
            <a:prstGeom prst="rect">
              <a:avLst/>
            </a:prstGeom>
            <a:noFill/>
            <a:ln w="9525">
              <a:noFill/>
              <a:miter lim="800000"/>
              <a:headEnd/>
              <a:tailEnd/>
            </a:ln>
          </p:spPr>
          <p:txBody>
            <a:bodyPr wrap="square">
              <a:spAutoFit/>
            </a:bodyPr>
            <a:lstStyle/>
            <a:p>
              <a:r>
                <a:rPr lang="ja-JP" altLang="en-US" sz="1400" dirty="0">
                  <a:latin typeface="HGP創英角ﾎﾟｯﾌﾟ体" pitchFamily="50" charset="-128"/>
                  <a:ea typeface="HGP創英角ﾎﾟｯﾌﾟ体" pitchFamily="50" charset="-128"/>
                </a:rPr>
                <a:t>料理教室</a:t>
              </a:r>
            </a:p>
          </p:txBody>
        </p:sp>
        <p:cxnSp>
          <p:nvCxnSpPr>
            <p:cNvPr id="29" name="曲線コネクタ 28"/>
            <p:cNvCxnSpPr/>
            <p:nvPr/>
          </p:nvCxnSpPr>
          <p:spPr>
            <a:xfrm rot="5400000">
              <a:off x="3400714" y="4100222"/>
              <a:ext cx="485186" cy="285751"/>
            </a:xfrm>
            <a:prstGeom prst="curved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23574" name="テキスト ボックス 33"/>
          <p:cNvSpPr txBox="1">
            <a:spLocks noChangeArrowheads="1"/>
          </p:cNvSpPr>
          <p:nvPr/>
        </p:nvSpPr>
        <p:spPr bwMode="auto">
          <a:xfrm>
            <a:off x="1571604" y="2643182"/>
            <a:ext cx="2571768" cy="646331"/>
          </a:xfrm>
          <a:prstGeom prst="rect">
            <a:avLst/>
          </a:prstGeom>
          <a:noFill/>
          <a:ln w="9525">
            <a:noFill/>
            <a:miter lim="800000"/>
            <a:headEnd/>
            <a:tailEnd/>
          </a:ln>
        </p:spPr>
        <p:txBody>
          <a:bodyPr wrap="square">
            <a:spAutoFit/>
          </a:bodyPr>
          <a:lstStyle/>
          <a:p>
            <a:r>
              <a:rPr lang="ja-JP" altLang="en-US" dirty="0">
                <a:latin typeface="HGP創英角ｺﾞｼｯｸUB" pitchFamily="50" charset="-128"/>
                <a:ea typeface="HGP創英角ｺﾞｼｯｸUB" pitchFamily="50" charset="-128"/>
              </a:rPr>
              <a:t>従来女性の習慣と</a:t>
            </a:r>
            <a:r>
              <a:rPr lang="ja-JP" altLang="en-US" dirty="0" smtClean="0">
                <a:latin typeface="HGP創英角ｺﾞｼｯｸUB" pitchFamily="50" charset="-128"/>
                <a:ea typeface="HGP創英角ｺﾞｼｯｸUB" pitchFamily="50" charset="-128"/>
              </a:rPr>
              <a:t>されて</a:t>
            </a:r>
            <a:endParaRPr lang="en-US" altLang="ja-JP" dirty="0">
              <a:latin typeface="HGP創英角ｺﾞｼｯｸUB" pitchFamily="50" charset="-128"/>
              <a:ea typeface="HGP創英角ｺﾞｼｯｸUB" pitchFamily="50" charset="-128"/>
            </a:endParaRPr>
          </a:p>
          <a:p>
            <a:r>
              <a:rPr lang="ja-JP" altLang="en-US" dirty="0">
                <a:latin typeface="HGP創英角ｺﾞｼｯｸUB" pitchFamily="50" charset="-128"/>
                <a:ea typeface="HGP創英角ｺﾞｼｯｸUB" pitchFamily="50" charset="-128"/>
              </a:rPr>
              <a:t>いたものを購買する</a:t>
            </a:r>
          </a:p>
        </p:txBody>
      </p:sp>
      <p:sp>
        <p:nvSpPr>
          <p:cNvPr id="35" name="スライド番号プレースホルダ 32"/>
          <p:cNvSpPr>
            <a:spLocks noGrp="1"/>
          </p:cNvSpPr>
          <p:nvPr>
            <p:ph type="sldNum" sz="quarter" idx="12"/>
          </p:nvPr>
        </p:nvSpPr>
        <p:spPr>
          <a:xfrm>
            <a:off x="6553200" y="6356350"/>
            <a:ext cx="2133600" cy="365125"/>
          </a:xfrm>
        </p:spPr>
        <p:txBody>
          <a:bodyPr/>
          <a:lstStyle/>
          <a:p>
            <a:pPr>
              <a:defRPr/>
            </a:pPr>
            <a:fld id="{6E57E757-1269-4506-9DBF-DC55D697DF7C}" type="slidenum">
              <a:rPr lang="ja-JP" altLang="en-US" smtClean="0"/>
              <a:pPr>
                <a:defRPr/>
              </a:pPr>
              <a:t>18</a:t>
            </a:fld>
            <a:endParaRPr lang="ja-JP" altLang="en-US" dirty="0"/>
          </a:p>
        </p:txBody>
      </p:sp>
      <p:sp>
        <p:nvSpPr>
          <p:cNvPr id="23" name="角丸四角形 22"/>
          <p:cNvSpPr/>
          <p:nvPr/>
        </p:nvSpPr>
        <p:spPr>
          <a:xfrm>
            <a:off x="1285852" y="2500306"/>
            <a:ext cx="3071834" cy="92869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5143504" y="2500306"/>
            <a:ext cx="3071834" cy="92869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正方形/長方形 4"/>
          <p:cNvSpPr>
            <a:spLocks noChangeArrowheads="1"/>
          </p:cNvSpPr>
          <p:nvPr/>
        </p:nvSpPr>
        <p:spPr bwMode="auto">
          <a:xfrm>
            <a:off x="714375" y="3714750"/>
            <a:ext cx="7858125" cy="954088"/>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　　</a:t>
            </a:r>
            <a:r>
              <a:rPr lang="ja-JP" altLang="en-US" sz="2800" dirty="0" smtClean="0">
                <a:latin typeface="HGP創英角ｺﾞｼｯｸUB" pitchFamily="50" charset="-128"/>
                <a:ea typeface="HGP創英角ｺﾞｼｯｸUB" pitchFamily="50" charset="-128"/>
              </a:rPr>
              <a:t>男性</a:t>
            </a:r>
            <a:r>
              <a:rPr lang="ja-JP" altLang="en-US" sz="2800" dirty="0">
                <a:latin typeface="HGP創英角ｺﾞｼｯｸUB" pitchFamily="50" charset="-128"/>
                <a:ea typeface="HGP創英角ｺﾞｼｯｸUB" pitchFamily="50" charset="-128"/>
              </a:rPr>
              <a:t>が、従来だと女性の習慣とされていた</a:t>
            </a:r>
            <a:endParaRPr lang="en-US" altLang="ja-JP" sz="2800" dirty="0">
              <a:latin typeface="HGP創英角ｺﾞｼｯｸUB" pitchFamily="50" charset="-128"/>
              <a:ea typeface="HGP創英角ｺﾞｼｯｸUB" pitchFamily="50" charset="-128"/>
            </a:endParaRPr>
          </a:p>
          <a:p>
            <a:r>
              <a:rPr lang="ja-JP" altLang="en-US" sz="2800" dirty="0" smtClean="0">
                <a:latin typeface="HGP創英角ｺﾞｼｯｸUB" pitchFamily="50" charset="-128"/>
                <a:ea typeface="HGP創英角ｺﾞｼｯｸUB" pitchFamily="50" charset="-128"/>
              </a:rPr>
              <a:t>　　</a:t>
            </a:r>
            <a:r>
              <a:rPr lang="ja-JP" altLang="en-US" sz="2800" dirty="0" smtClean="0">
                <a:latin typeface="HGP創英角ｺﾞｼｯｸUB" pitchFamily="50" charset="-128"/>
                <a:ea typeface="HGP創英角ｺﾞｼｯｸUB" pitchFamily="50" charset="-128"/>
              </a:rPr>
              <a:t>行動</a:t>
            </a:r>
            <a:r>
              <a:rPr lang="ja-JP" altLang="en-US" sz="2800" dirty="0">
                <a:latin typeface="HGP創英角ｺﾞｼｯｸUB" pitchFamily="50" charset="-128"/>
                <a:ea typeface="HGP創英角ｺﾞｼｯｸUB" pitchFamily="50" charset="-128"/>
              </a:rPr>
              <a:t>をとることを目的とし、商品を購入すること</a:t>
            </a:r>
            <a:endParaRPr lang="en-US" altLang="ja-JP" sz="2800" dirty="0">
              <a:latin typeface="HGP創英角ｺﾞｼｯｸUB" pitchFamily="50" charset="-128"/>
              <a:ea typeface="HGP創英角ｺﾞｼｯｸUB" pitchFamily="50" charset="-128"/>
            </a:endParaRPr>
          </a:p>
        </p:txBody>
      </p:sp>
      <p:sp>
        <p:nvSpPr>
          <p:cNvPr id="24579" name="テキスト ボックス 5"/>
          <p:cNvSpPr txBox="1">
            <a:spLocks noChangeArrowheads="1"/>
          </p:cNvSpPr>
          <p:nvPr/>
        </p:nvSpPr>
        <p:spPr bwMode="auto">
          <a:xfrm>
            <a:off x="1928794" y="1928802"/>
            <a:ext cx="5237163" cy="1138237"/>
          </a:xfrm>
          <a:prstGeom prst="rect">
            <a:avLst/>
          </a:prstGeom>
          <a:noFill/>
          <a:ln w="9525">
            <a:noFill/>
            <a:miter lim="800000"/>
            <a:headEnd/>
            <a:tailEnd/>
          </a:ln>
        </p:spPr>
        <p:txBody>
          <a:bodyPr wrap="none">
            <a:spAutoFit/>
          </a:bodyPr>
          <a:lstStyle/>
          <a:p>
            <a:r>
              <a:rPr lang="ja-JP" altLang="en-US" sz="2800" dirty="0">
                <a:latin typeface="HGP創英角ｺﾞｼｯｸUB" pitchFamily="50" charset="-128"/>
                <a:ea typeface="HGP創英角ｺﾞｼｯｸUB" pitchFamily="50" charset="-128"/>
              </a:rPr>
              <a:t>本研究における</a:t>
            </a:r>
            <a:endParaRPr lang="en-US" altLang="ja-JP" sz="2800" dirty="0">
              <a:latin typeface="HGP創英角ｺﾞｼｯｸUB" pitchFamily="50" charset="-128"/>
              <a:ea typeface="HGP創英角ｺﾞｼｯｸUB" pitchFamily="50" charset="-128"/>
            </a:endParaRPr>
          </a:p>
          <a:p>
            <a:r>
              <a:rPr lang="ja-JP" altLang="en-US" sz="4000" dirty="0">
                <a:latin typeface="HGP創英角ｺﾞｼｯｸUB" pitchFamily="50" charset="-128"/>
                <a:ea typeface="HGP創英角ｺﾞｼｯｸUB" pitchFamily="50" charset="-128"/>
              </a:rPr>
              <a:t>“男性の女性化”の定義</a:t>
            </a:r>
          </a:p>
        </p:txBody>
      </p:sp>
      <p:sp>
        <p:nvSpPr>
          <p:cNvPr id="7" name="角丸四角形 6"/>
          <p:cNvSpPr/>
          <p:nvPr/>
        </p:nvSpPr>
        <p:spPr>
          <a:xfrm>
            <a:off x="714375" y="3429000"/>
            <a:ext cx="7929563" cy="16430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9" name="スライド番号プレースホルダ 28"/>
          <p:cNvSpPr>
            <a:spLocks noGrp="1"/>
          </p:cNvSpPr>
          <p:nvPr>
            <p:ph type="sldNum" sz="quarter" idx="12"/>
          </p:nvPr>
        </p:nvSpPr>
        <p:spPr/>
        <p:txBody>
          <a:bodyPr/>
          <a:lstStyle/>
          <a:p>
            <a:pPr>
              <a:defRPr/>
            </a:pPr>
            <a:fld id="{6D8D00E0-E241-41C2-ACC8-17FB5927D983}" type="slidenum">
              <a:rPr lang="ja-JP" altLang="en-US" smtClean="0"/>
              <a:pPr>
                <a:defRPr/>
              </a:pPr>
              <a:t>19</a:t>
            </a:fld>
            <a:endParaRPr lang="ja-JP" altLang="en-US"/>
          </a:p>
        </p:txBody>
      </p:sp>
      <p:sp>
        <p:nvSpPr>
          <p:cNvPr id="2458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4584"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2" name="正方形/長方形 3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458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５</a:t>
            </a:r>
          </a:p>
        </p:txBody>
      </p:sp>
      <p:sp>
        <p:nvSpPr>
          <p:cNvPr id="24587" name="テキスト ボックス 33"/>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“男性の女性化”の定義</a:t>
            </a:r>
          </a:p>
        </p:txBody>
      </p:sp>
      <p:sp>
        <p:nvSpPr>
          <p:cNvPr id="35" name="正方形/長方形 34"/>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4589" name="テキスト ボックス 35"/>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本研究の“男性の女性化”の定義</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71868" y="642918"/>
            <a:ext cx="1478290" cy="769441"/>
          </a:xfrm>
          <a:prstGeom prst="rect">
            <a:avLst/>
          </a:prstGeom>
          <a:noFill/>
        </p:spPr>
        <p:txBody>
          <a:bodyPr wrap="none" rtlCol="0">
            <a:spAutoFit/>
          </a:bodyPr>
          <a:lstStyle/>
          <a:p>
            <a:r>
              <a:rPr kumimoji="1" lang="ja-JP" altLang="en-US" sz="4400" dirty="0" smtClean="0">
                <a:latin typeface="HGP創英角ｺﾞｼｯｸUB" pitchFamily="50" charset="-128"/>
                <a:ea typeface="HGP創英角ｺﾞｼｯｸUB" pitchFamily="50" charset="-128"/>
              </a:rPr>
              <a:t>もくじ</a:t>
            </a:r>
            <a:endParaRPr kumimoji="1" lang="ja-JP" altLang="en-US" sz="4400" dirty="0">
              <a:latin typeface="HGP創英角ｺﾞｼｯｸUB" pitchFamily="50" charset="-128"/>
              <a:ea typeface="HGP創英角ｺﾞｼｯｸUB" pitchFamily="50" charset="-128"/>
            </a:endParaRPr>
          </a:p>
        </p:txBody>
      </p:sp>
      <p:grpSp>
        <p:nvGrpSpPr>
          <p:cNvPr id="7" name="グループ化 6"/>
          <p:cNvGrpSpPr/>
          <p:nvPr/>
        </p:nvGrpSpPr>
        <p:grpSpPr>
          <a:xfrm>
            <a:off x="928662" y="1928802"/>
            <a:ext cx="6994632" cy="4401205"/>
            <a:chOff x="1214414" y="1928802"/>
            <a:chExt cx="6994632" cy="4401205"/>
          </a:xfrm>
        </p:grpSpPr>
        <p:sp>
          <p:nvSpPr>
            <p:cNvPr id="5" name="テキスト ボックス 4"/>
            <p:cNvSpPr txBox="1"/>
            <p:nvPr/>
          </p:nvSpPr>
          <p:spPr>
            <a:xfrm>
              <a:off x="1214414" y="1928802"/>
              <a:ext cx="3571900" cy="4401205"/>
            </a:xfrm>
            <a:prstGeom prst="rect">
              <a:avLst/>
            </a:prstGeom>
            <a:noFill/>
          </p:spPr>
          <p:txBody>
            <a:bodyPr wrap="square" rtlCol="0">
              <a:spAutoFit/>
            </a:bodyPr>
            <a:lstStyle/>
            <a:p>
              <a:r>
                <a:rPr kumimoji="1" lang="ja-JP" altLang="en-US" sz="2000" dirty="0" smtClean="0"/>
                <a:t>１． 研究動機</a:t>
              </a:r>
              <a:endParaRPr kumimoji="1" lang="en-US" altLang="ja-JP" sz="2000" dirty="0" smtClean="0"/>
            </a:p>
            <a:p>
              <a:r>
                <a:rPr lang="ja-JP" altLang="en-US" sz="2000" dirty="0" smtClean="0"/>
                <a:t>２． 現状分析</a:t>
              </a:r>
              <a:endParaRPr lang="en-US" altLang="ja-JP" sz="2000" dirty="0" smtClean="0"/>
            </a:p>
            <a:p>
              <a:r>
                <a:rPr kumimoji="1" lang="ja-JP" altLang="en-US" sz="2000" dirty="0" smtClean="0"/>
                <a:t>３． 化粧品市場の現状分析</a:t>
              </a:r>
              <a:endParaRPr kumimoji="1" lang="en-US" altLang="ja-JP" sz="2000" dirty="0" smtClean="0"/>
            </a:p>
            <a:p>
              <a:r>
                <a:rPr lang="ja-JP" altLang="en-US" sz="2000" dirty="0" smtClean="0"/>
                <a:t>４． 事前調査</a:t>
              </a:r>
              <a:endParaRPr lang="en-US" altLang="ja-JP" sz="2000" dirty="0" smtClean="0"/>
            </a:p>
            <a:p>
              <a:r>
                <a:rPr kumimoji="1" lang="ja-JP" altLang="en-US" sz="2000" dirty="0" smtClean="0"/>
                <a:t>５． </a:t>
              </a:r>
              <a:r>
                <a:rPr lang="ja-JP" altLang="en-US" sz="2000" dirty="0" smtClean="0"/>
                <a:t>男性の女性化の定義</a:t>
              </a:r>
              <a:endParaRPr kumimoji="1" lang="en-US" altLang="ja-JP" sz="2000" dirty="0" smtClean="0"/>
            </a:p>
            <a:p>
              <a:r>
                <a:rPr lang="ja-JP" altLang="en-US" sz="2000" dirty="0" smtClean="0"/>
                <a:t>６． 研究意義の導出</a:t>
              </a:r>
              <a:endParaRPr lang="en-US" altLang="ja-JP" sz="2000" dirty="0" smtClean="0"/>
            </a:p>
            <a:p>
              <a:r>
                <a:rPr kumimoji="1" lang="ja-JP" altLang="en-US" sz="2000" dirty="0" smtClean="0"/>
                <a:t>７． </a:t>
              </a:r>
              <a:r>
                <a:rPr lang="ja-JP" altLang="en-US" sz="2000" dirty="0" smtClean="0"/>
                <a:t>研究意義</a:t>
              </a:r>
              <a:endParaRPr kumimoji="1" lang="en-US" altLang="ja-JP" sz="2000" dirty="0" smtClean="0"/>
            </a:p>
            <a:p>
              <a:r>
                <a:rPr lang="ja-JP" altLang="en-US" sz="2000" dirty="0" smtClean="0"/>
                <a:t>８． 社会環境の心理への影響</a:t>
              </a:r>
              <a:endParaRPr lang="en-US" altLang="ja-JP" sz="2000" dirty="0" smtClean="0"/>
            </a:p>
            <a:p>
              <a:r>
                <a:rPr kumimoji="1" lang="ja-JP" altLang="en-US" sz="2000" dirty="0" smtClean="0"/>
                <a:t>９． 問題意識</a:t>
              </a:r>
              <a:endParaRPr kumimoji="1" lang="en-US" altLang="ja-JP" sz="2000" dirty="0" smtClean="0"/>
            </a:p>
            <a:p>
              <a:r>
                <a:rPr lang="ja-JP" altLang="en-US" sz="2000" dirty="0" smtClean="0"/>
                <a:t>１０．今後の方向性</a:t>
              </a:r>
              <a:endParaRPr lang="en-US" altLang="ja-JP" sz="2000" dirty="0" smtClean="0"/>
            </a:p>
            <a:p>
              <a:r>
                <a:rPr lang="ja-JP" altLang="en-US" sz="2000" dirty="0" smtClean="0"/>
                <a:t>１１．購買行動パターンの分類</a:t>
              </a:r>
              <a:endParaRPr lang="en-US" altLang="ja-JP" sz="2000" dirty="0" smtClean="0"/>
            </a:p>
            <a:p>
              <a:r>
                <a:rPr lang="ja-JP" altLang="en-US" sz="2000" dirty="0" smtClean="0"/>
                <a:t>１２．化粧水に対する心理</a:t>
              </a:r>
              <a:endParaRPr lang="en-US" altLang="ja-JP" sz="2000" dirty="0" smtClean="0"/>
            </a:p>
            <a:p>
              <a:r>
                <a:rPr lang="ja-JP" altLang="en-US" sz="2000" dirty="0" smtClean="0"/>
                <a:t>１３．女性用商品に対する心理</a:t>
              </a:r>
              <a:endParaRPr lang="en-US" altLang="ja-JP" sz="2000" dirty="0" smtClean="0"/>
            </a:p>
            <a:p>
              <a:r>
                <a:rPr lang="ja-JP" altLang="en-US" sz="2000" dirty="0" smtClean="0"/>
                <a:t>１４．購買心理パターンの分類</a:t>
              </a:r>
              <a:endParaRPr lang="en-US" altLang="ja-JP" sz="2000" dirty="0" smtClean="0"/>
            </a:p>
          </p:txBody>
        </p:sp>
        <p:sp>
          <p:nvSpPr>
            <p:cNvPr id="6" name="テキスト ボックス 5"/>
            <p:cNvSpPr txBox="1"/>
            <p:nvPr/>
          </p:nvSpPr>
          <p:spPr>
            <a:xfrm>
              <a:off x="4786314" y="1928802"/>
              <a:ext cx="3422732" cy="4093428"/>
            </a:xfrm>
            <a:prstGeom prst="rect">
              <a:avLst/>
            </a:prstGeom>
            <a:noFill/>
          </p:spPr>
          <p:txBody>
            <a:bodyPr wrap="none" rtlCol="0">
              <a:spAutoFit/>
            </a:bodyPr>
            <a:lstStyle/>
            <a:p>
              <a:r>
                <a:rPr lang="ja-JP" altLang="en-US" sz="2000" dirty="0" smtClean="0"/>
                <a:t>１５．購買行動が異なる要因</a:t>
              </a:r>
              <a:endParaRPr lang="en-US" altLang="ja-JP" sz="2000" dirty="0" smtClean="0"/>
            </a:p>
            <a:p>
              <a:r>
                <a:rPr lang="ja-JP" altLang="en-US" sz="2000" dirty="0" smtClean="0"/>
                <a:t>１６．研究目的</a:t>
              </a:r>
              <a:endParaRPr lang="en-US" altLang="ja-JP" sz="2000" dirty="0" smtClean="0"/>
            </a:p>
            <a:p>
              <a:r>
                <a:rPr lang="ja-JP" altLang="en-US" sz="2000" dirty="0" smtClean="0"/>
                <a:t>１７．仮説導出</a:t>
              </a:r>
              <a:endParaRPr lang="en-US" altLang="ja-JP" sz="2000" dirty="0" smtClean="0"/>
            </a:p>
            <a:p>
              <a:r>
                <a:rPr lang="ja-JP" altLang="en-US" sz="2000" dirty="0" smtClean="0"/>
                <a:t>１８．仮説導出①</a:t>
              </a:r>
              <a:endParaRPr lang="en-US" altLang="ja-JP" sz="2000" dirty="0" smtClean="0"/>
            </a:p>
            <a:p>
              <a:r>
                <a:rPr lang="ja-JP" altLang="en-US" sz="2000" dirty="0" smtClean="0"/>
                <a:t>１９．仮説導出②</a:t>
              </a:r>
              <a:endParaRPr lang="en-US" altLang="ja-JP" sz="2000" dirty="0" smtClean="0"/>
            </a:p>
            <a:p>
              <a:r>
                <a:rPr lang="ja-JP" altLang="en-US" sz="2000" dirty="0" smtClean="0"/>
                <a:t>２０．仮説</a:t>
              </a:r>
              <a:endParaRPr lang="en-US" altLang="ja-JP" sz="2000" dirty="0" smtClean="0"/>
            </a:p>
            <a:p>
              <a:r>
                <a:rPr lang="ja-JP" altLang="en-US" sz="2000" dirty="0" smtClean="0"/>
                <a:t>２１．仮説①の検証</a:t>
              </a:r>
              <a:endParaRPr lang="en-US" altLang="ja-JP" sz="2000" dirty="0" smtClean="0"/>
            </a:p>
            <a:p>
              <a:r>
                <a:rPr lang="ja-JP" altLang="en-US" sz="2000" dirty="0" smtClean="0"/>
                <a:t>２２．仮説②の検証</a:t>
              </a:r>
              <a:endParaRPr lang="en-US" altLang="ja-JP" sz="2000" dirty="0" smtClean="0"/>
            </a:p>
            <a:p>
              <a:r>
                <a:rPr lang="ja-JP" altLang="en-US" sz="2000" dirty="0" smtClean="0"/>
                <a:t>２３．検証の結果</a:t>
              </a:r>
              <a:endParaRPr lang="en-US" altLang="ja-JP" sz="2000" dirty="0" smtClean="0"/>
            </a:p>
            <a:p>
              <a:r>
                <a:rPr lang="ja-JP" altLang="en-US" sz="2000" dirty="0" smtClean="0"/>
                <a:t>２４．学術的インプリケーション</a:t>
              </a:r>
              <a:endParaRPr lang="en-US" altLang="ja-JP" sz="2000" dirty="0" smtClean="0"/>
            </a:p>
            <a:p>
              <a:r>
                <a:rPr lang="ja-JP" altLang="en-US" sz="2000" dirty="0" smtClean="0"/>
                <a:t>２５．実務的インプリケーション</a:t>
              </a:r>
              <a:endParaRPr lang="en-US" altLang="ja-JP" sz="2000" dirty="0" smtClean="0"/>
            </a:p>
            <a:p>
              <a:r>
                <a:rPr lang="ja-JP" altLang="en-US" sz="2000" dirty="0" smtClean="0"/>
                <a:t>２６．今後の課題</a:t>
              </a:r>
              <a:endParaRPr lang="en-US" altLang="ja-JP" sz="2000" dirty="0" smtClean="0"/>
            </a:p>
            <a:p>
              <a:r>
                <a:rPr lang="ja-JP" altLang="en-US" sz="2000" dirty="0" smtClean="0"/>
                <a:t>２７．参考文献</a:t>
              </a:r>
              <a:endParaRPr lang="en-US" altLang="ja-JP" sz="2000" dirty="0" smtClean="0"/>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テキスト ボックス 3"/>
          <p:cNvSpPr txBox="1">
            <a:spLocks noChangeArrowheads="1"/>
          </p:cNvSpPr>
          <p:nvPr/>
        </p:nvSpPr>
        <p:spPr bwMode="auto">
          <a:xfrm>
            <a:off x="3714750" y="2286000"/>
            <a:ext cx="15700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疑問</a:t>
            </a:r>
          </a:p>
        </p:txBody>
      </p:sp>
      <p:sp>
        <p:nvSpPr>
          <p:cNvPr id="25603" name="テキスト ボックス 4"/>
          <p:cNvSpPr txBox="1">
            <a:spLocks noChangeArrowheads="1"/>
          </p:cNvSpPr>
          <p:nvPr/>
        </p:nvSpPr>
        <p:spPr bwMode="auto">
          <a:xfrm>
            <a:off x="3643313" y="3214688"/>
            <a:ext cx="1785937" cy="461962"/>
          </a:xfrm>
          <a:prstGeom prst="rect">
            <a:avLst/>
          </a:prstGeom>
          <a:noFill/>
          <a:ln w="9525">
            <a:noFill/>
            <a:miter lim="800000"/>
            <a:headEnd/>
            <a:tailEnd/>
          </a:ln>
        </p:spPr>
        <p:txBody>
          <a:bodyPr>
            <a:spAutoFit/>
          </a:bodyPr>
          <a:lstStyle/>
          <a:p>
            <a:r>
              <a:rPr lang="en-US" altLang="ja-JP" sz="2400">
                <a:latin typeface="Arial Black" pitchFamily="34" charset="0"/>
              </a:rPr>
              <a:t>Question</a:t>
            </a:r>
            <a:endParaRPr lang="ja-JP" altLang="en-US" sz="2400">
              <a:latin typeface="Arial Black" pitchFamily="34" charset="0"/>
            </a:endParaRPr>
          </a:p>
        </p:txBody>
      </p:sp>
      <p:sp>
        <p:nvSpPr>
          <p:cNvPr id="25604" name="テキスト ボックス 5"/>
          <p:cNvSpPr txBox="1">
            <a:spLocks noChangeArrowheads="1"/>
          </p:cNvSpPr>
          <p:nvPr/>
        </p:nvSpPr>
        <p:spPr bwMode="auto">
          <a:xfrm>
            <a:off x="2428875" y="3857625"/>
            <a:ext cx="4403725"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購買行動が女性化した男性は</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心理も女性化しているのだろうか</a:t>
            </a:r>
            <a:endParaRPr lang="en-US" altLang="ja-JP" sz="2400">
              <a:latin typeface="HGP創英角ｺﾞｼｯｸUB" pitchFamily="50" charset="-128"/>
              <a:ea typeface="HGP創英角ｺﾞｼｯｸUB" pitchFamily="50" charset="-128"/>
            </a:endParaRPr>
          </a:p>
        </p:txBody>
      </p:sp>
      <p:sp>
        <p:nvSpPr>
          <p:cNvPr id="28" name="スライド番号プレースホルダ 27"/>
          <p:cNvSpPr>
            <a:spLocks noGrp="1"/>
          </p:cNvSpPr>
          <p:nvPr>
            <p:ph type="sldNum" sz="quarter" idx="12"/>
          </p:nvPr>
        </p:nvSpPr>
        <p:spPr/>
        <p:txBody>
          <a:bodyPr/>
          <a:lstStyle/>
          <a:p>
            <a:pPr>
              <a:defRPr/>
            </a:pPr>
            <a:fld id="{DBE596E6-D358-432E-B182-64C92ECB84EF}" type="slidenum">
              <a:rPr lang="ja-JP" altLang="en-US" smtClean="0"/>
              <a:pPr>
                <a:defRPr/>
              </a:pPr>
              <a:t>20</a:t>
            </a:fld>
            <a:endParaRPr lang="ja-JP" altLang="en-US"/>
          </a:p>
        </p:txBody>
      </p:sp>
      <p:sp>
        <p:nvSpPr>
          <p:cNvPr id="25606"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5607"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1" name="正方形/長方形 30"/>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5609"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６</a:t>
            </a:r>
          </a:p>
        </p:txBody>
      </p:sp>
      <p:sp>
        <p:nvSpPr>
          <p:cNvPr id="25610" name="テキスト ボックス 32"/>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研究意義の導出</a:t>
            </a:r>
          </a:p>
        </p:txBody>
      </p:sp>
      <p:sp>
        <p:nvSpPr>
          <p:cNvPr id="34" name="正方形/長方形 33"/>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12" name="テキスト ボックス 34"/>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心理は女性化しているのか</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6"/>
          <p:cNvGrpSpPr>
            <a:grpSpLocks/>
          </p:cNvGrpSpPr>
          <p:nvPr/>
        </p:nvGrpSpPr>
        <p:grpSpPr bwMode="auto">
          <a:xfrm>
            <a:off x="1071538" y="3000372"/>
            <a:ext cx="7143750" cy="2000250"/>
            <a:chOff x="1285852" y="2357430"/>
            <a:chExt cx="7000924" cy="2000264"/>
          </a:xfrm>
        </p:grpSpPr>
        <p:sp>
          <p:nvSpPr>
            <p:cNvPr id="5" name="角丸四角形 4"/>
            <p:cNvSpPr/>
            <p:nvPr/>
          </p:nvSpPr>
          <p:spPr>
            <a:xfrm>
              <a:off x="1285852" y="2357430"/>
              <a:ext cx="7000924" cy="20002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fontAlgn="auto">
                <a:spcBef>
                  <a:spcPts val="0"/>
                </a:spcBef>
                <a:spcAft>
                  <a:spcPts val="0"/>
                </a:spcAft>
                <a:defRPr/>
              </a:pPr>
              <a:r>
                <a:rPr lang="ja-JP" altLang="en-US" sz="2400" dirty="0">
                  <a:solidFill>
                    <a:schemeClr val="tx1"/>
                  </a:solidFill>
                  <a:latin typeface="HGP創英角ｺﾞｼｯｸUB" pitchFamily="50" charset="-128"/>
                  <a:ea typeface="HGP創英角ｺﾞｼｯｸUB" pitchFamily="50" charset="-128"/>
                </a:rPr>
                <a:t>　　“</a:t>
              </a:r>
              <a:r>
                <a:rPr lang="ja-JP" altLang="en-US" sz="2400" dirty="0">
                  <a:solidFill>
                    <a:schemeClr val="tx1"/>
                  </a:solidFill>
                  <a:latin typeface="+mn-ea"/>
                </a:rPr>
                <a:t>男性の女性化”は生き方</a:t>
              </a:r>
              <a:r>
                <a:rPr lang="ja-JP" altLang="en-US" sz="2400" dirty="0">
                  <a:solidFill>
                    <a:schemeClr val="tx1"/>
                  </a:solidFill>
                </a:rPr>
                <a:t>が多様化した一つの</a:t>
              </a:r>
              <a:endParaRPr lang="en-US" altLang="ja-JP" sz="2400" dirty="0">
                <a:solidFill>
                  <a:schemeClr val="tx1"/>
                </a:solidFill>
              </a:endParaRPr>
            </a:p>
            <a:p>
              <a:pPr fontAlgn="auto">
                <a:spcBef>
                  <a:spcPts val="0"/>
                </a:spcBef>
                <a:spcAft>
                  <a:spcPts val="0"/>
                </a:spcAft>
                <a:defRPr/>
              </a:pPr>
              <a:r>
                <a:rPr lang="ja-JP" altLang="en-US" sz="2400" dirty="0">
                  <a:solidFill>
                    <a:schemeClr val="tx1"/>
                  </a:solidFill>
                </a:rPr>
                <a:t>　　例であり、</a:t>
              </a:r>
              <a:r>
                <a:rPr lang="ja-JP" altLang="en-US" sz="2400" dirty="0">
                  <a:solidFill>
                    <a:schemeClr val="tx1"/>
                  </a:solidFill>
                  <a:latin typeface="+mn-ea"/>
                </a:rPr>
                <a:t>男性は旧来型の“男らしさ”だって</a:t>
              </a:r>
              <a:endParaRPr lang="en-US" altLang="ja-JP" sz="2400" dirty="0">
                <a:solidFill>
                  <a:schemeClr val="tx1"/>
                </a:solidFill>
                <a:latin typeface="+mn-ea"/>
              </a:endParaRPr>
            </a:p>
            <a:p>
              <a:pPr fontAlgn="auto">
                <a:spcBef>
                  <a:spcPts val="0"/>
                </a:spcBef>
                <a:spcAft>
                  <a:spcPts val="0"/>
                </a:spcAft>
                <a:defRPr/>
              </a:pPr>
              <a:r>
                <a:rPr lang="ja-JP" altLang="en-US" sz="2400" dirty="0">
                  <a:solidFill>
                    <a:schemeClr val="tx1"/>
                  </a:solidFill>
                  <a:latin typeface="+mn-ea"/>
                </a:rPr>
                <a:t>　　選択できるし、それとは違う生き方も選択できる。</a:t>
              </a:r>
            </a:p>
          </p:txBody>
        </p:sp>
        <p:sp>
          <p:nvSpPr>
            <p:cNvPr id="26639" name="テキスト ボックス 5"/>
            <p:cNvSpPr txBox="1">
              <a:spLocks noChangeArrowheads="1"/>
            </p:cNvSpPr>
            <p:nvPr/>
          </p:nvSpPr>
          <p:spPr bwMode="auto">
            <a:xfrm>
              <a:off x="6606554" y="3929066"/>
              <a:ext cx="1353256" cy="308725"/>
            </a:xfrm>
            <a:prstGeom prst="rect">
              <a:avLst/>
            </a:prstGeom>
            <a:noFill/>
            <a:ln w="9525">
              <a:noFill/>
              <a:miter lim="800000"/>
              <a:headEnd/>
              <a:tailEnd/>
            </a:ln>
          </p:spPr>
          <p:txBody>
            <a:bodyPr wrap="none">
              <a:spAutoFit/>
            </a:bodyPr>
            <a:lstStyle/>
            <a:p>
              <a:r>
                <a:rPr lang="ja-JP" altLang="en-US" sz="1600">
                  <a:latin typeface="Calibri" pitchFamily="34" charset="0"/>
                </a:rPr>
                <a:t>（深澤，</a:t>
              </a:r>
              <a:r>
                <a:rPr lang="en-US" altLang="ja-JP" sz="1600">
                  <a:latin typeface="Calibri" pitchFamily="34" charset="0"/>
                </a:rPr>
                <a:t>2010</a:t>
              </a:r>
              <a:r>
                <a:rPr lang="ja-JP" altLang="en-US" sz="1600">
                  <a:latin typeface="Calibri" pitchFamily="34" charset="0"/>
                </a:rPr>
                <a:t>）</a:t>
              </a:r>
            </a:p>
          </p:txBody>
        </p:sp>
      </p:grpSp>
      <p:sp>
        <p:nvSpPr>
          <p:cNvPr id="26627" name="テキスト ボックス 8"/>
          <p:cNvSpPr txBox="1">
            <a:spLocks noChangeArrowheads="1"/>
          </p:cNvSpPr>
          <p:nvPr/>
        </p:nvSpPr>
        <p:spPr bwMode="auto">
          <a:xfrm>
            <a:off x="1857375" y="1428750"/>
            <a:ext cx="6129338" cy="1200150"/>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男性の心理は女性化ではなく多様化している。</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この多様化した生き方（心理）こそが</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購買行動の女性化の要因である</a:t>
            </a:r>
          </a:p>
        </p:txBody>
      </p:sp>
      <p:sp>
        <p:nvSpPr>
          <p:cNvPr id="10" name="正方形/長方形 9"/>
          <p:cNvSpPr/>
          <p:nvPr/>
        </p:nvSpPr>
        <p:spPr>
          <a:xfrm>
            <a:off x="1357290" y="5072074"/>
            <a:ext cx="6473825" cy="369888"/>
          </a:xfrm>
          <a:prstGeom prst="rect">
            <a:avLst/>
          </a:prstGeom>
        </p:spPr>
        <p:txBody>
          <a:bodyPr wrap="none">
            <a:spAutoFit/>
          </a:bodyPr>
          <a:lstStyle/>
          <a:p>
            <a:pPr fontAlgn="auto">
              <a:spcBef>
                <a:spcPts val="0"/>
              </a:spcBef>
              <a:spcAft>
                <a:spcPts val="0"/>
              </a:spcAft>
              <a:defRPr/>
            </a:pPr>
            <a:r>
              <a:rPr lang="ja-JP" altLang="en-US" dirty="0">
                <a:latin typeface="+mn-ea"/>
                <a:ea typeface="+mn-ea"/>
              </a:rPr>
              <a:t>生き方：ここでは内部からみた生き方、つまり考え方や信念、信条</a:t>
            </a:r>
            <a:endParaRPr lang="ja-JP" altLang="en-US" dirty="0">
              <a:latin typeface="+mn-lt"/>
              <a:ea typeface="+mn-ea"/>
            </a:endParaRPr>
          </a:p>
        </p:txBody>
      </p:sp>
      <p:sp>
        <p:nvSpPr>
          <p:cNvPr id="26629"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34" name="スライド番号プレースホルダ 33"/>
          <p:cNvSpPr>
            <a:spLocks noGrp="1"/>
          </p:cNvSpPr>
          <p:nvPr>
            <p:ph type="sldNum" sz="quarter" idx="12"/>
          </p:nvPr>
        </p:nvSpPr>
        <p:spPr/>
        <p:txBody>
          <a:bodyPr/>
          <a:lstStyle/>
          <a:p>
            <a:pPr>
              <a:defRPr/>
            </a:pPr>
            <a:fld id="{5AB4AFA3-504C-45BA-9D8D-B5D83EA12B5B}" type="slidenum">
              <a:rPr lang="ja-JP" altLang="en-US" smtClean="0"/>
              <a:pPr>
                <a:defRPr/>
              </a:pPr>
              <a:t>21</a:t>
            </a:fld>
            <a:endParaRPr lang="ja-JP" altLang="en-US"/>
          </a:p>
        </p:txBody>
      </p:sp>
      <p:sp>
        <p:nvSpPr>
          <p:cNvPr id="26631"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6632"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7" name="正方形/長方形 36"/>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663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６</a:t>
            </a:r>
          </a:p>
        </p:txBody>
      </p:sp>
      <p:sp>
        <p:nvSpPr>
          <p:cNvPr id="26635" name="テキスト ボックス 38"/>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研究意義の導出</a:t>
            </a:r>
          </a:p>
        </p:txBody>
      </p:sp>
      <p:sp>
        <p:nvSpPr>
          <p:cNvPr id="40" name="正方形/長方形 39"/>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6637" name="テキスト ボックス 40"/>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多様化した心理が“男性の女性化”の要因</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テキスト ボックス 3"/>
          <p:cNvSpPr txBox="1">
            <a:spLocks noChangeArrowheads="1"/>
          </p:cNvSpPr>
          <p:nvPr/>
        </p:nvSpPr>
        <p:spPr bwMode="auto">
          <a:xfrm>
            <a:off x="1428750" y="2786063"/>
            <a:ext cx="6637338" cy="1077912"/>
          </a:xfrm>
          <a:prstGeom prst="rect">
            <a:avLst/>
          </a:prstGeom>
          <a:noFill/>
          <a:ln w="9525">
            <a:noFill/>
            <a:miter lim="800000"/>
            <a:headEnd/>
            <a:tailEnd/>
          </a:ln>
        </p:spPr>
        <p:txBody>
          <a:bodyPr wrap="none">
            <a:spAutoFit/>
          </a:bodyPr>
          <a:lstStyle/>
          <a:p>
            <a:r>
              <a:rPr lang="ja-JP" altLang="en-US" sz="3200" dirty="0">
                <a:latin typeface="HGP創英角ｺﾞｼｯｸUB" pitchFamily="50" charset="-128"/>
                <a:ea typeface="HGP創英角ｺﾞｼｯｸUB" pitchFamily="50" charset="-128"/>
              </a:rPr>
              <a:t>購買行動が女性化する要因を、</a:t>
            </a:r>
            <a:endParaRPr lang="en-US" altLang="ja-JP" sz="3200" dirty="0">
              <a:latin typeface="HGP創英角ｺﾞｼｯｸUB" pitchFamily="50" charset="-128"/>
              <a:ea typeface="HGP創英角ｺﾞｼｯｸUB" pitchFamily="50" charset="-128"/>
            </a:endParaRPr>
          </a:p>
          <a:p>
            <a:r>
              <a:rPr lang="ja-JP" altLang="en-US" sz="3200" dirty="0">
                <a:latin typeface="HGP創英角ｺﾞｼｯｸUB" pitchFamily="50" charset="-128"/>
                <a:ea typeface="HGP創英角ｺﾞｼｯｸUB" pitchFamily="50" charset="-128"/>
              </a:rPr>
              <a:t>心理に注目しながら考える必要がある</a:t>
            </a:r>
            <a:endParaRPr lang="en-US" altLang="ja-JP" sz="3200" dirty="0">
              <a:latin typeface="HGP創英角ｺﾞｼｯｸUB" pitchFamily="50" charset="-128"/>
              <a:ea typeface="HGP創英角ｺﾞｼｯｸUB" pitchFamily="50" charset="-128"/>
            </a:endParaRPr>
          </a:p>
        </p:txBody>
      </p:sp>
      <p:sp>
        <p:nvSpPr>
          <p:cNvPr id="31" name="スライド番号プレースホルダ 30"/>
          <p:cNvSpPr>
            <a:spLocks noGrp="1"/>
          </p:cNvSpPr>
          <p:nvPr>
            <p:ph type="sldNum" sz="quarter" idx="12"/>
          </p:nvPr>
        </p:nvSpPr>
        <p:spPr/>
        <p:txBody>
          <a:bodyPr/>
          <a:lstStyle/>
          <a:p>
            <a:pPr>
              <a:defRPr/>
            </a:pPr>
            <a:fld id="{FEF7BF0D-4BFD-40AF-A259-9C37A86E707D}" type="slidenum">
              <a:rPr lang="ja-JP" altLang="en-US" smtClean="0"/>
              <a:pPr>
                <a:defRPr/>
              </a:pPr>
              <a:t>22</a:t>
            </a:fld>
            <a:endParaRPr lang="ja-JP" altLang="en-US"/>
          </a:p>
        </p:txBody>
      </p:sp>
      <p:sp>
        <p:nvSpPr>
          <p:cNvPr id="27652"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7653"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4" name="正方形/長方形 33"/>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765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６</a:t>
            </a:r>
          </a:p>
        </p:txBody>
      </p:sp>
      <p:sp>
        <p:nvSpPr>
          <p:cNvPr id="27656" name="テキスト ボックス 35"/>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研究意義の導出</a:t>
            </a:r>
          </a:p>
        </p:txBody>
      </p:sp>
      <p:sp>
        <p:nvSpPr>
          <p:cNvPr id="37" name="正方形/長方形 3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7658" name="テキスト ボックス 38"/>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購買行動が女性化する心理を掘り下げる</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テキスト ボックス 4"/>
          <p:cNvSpPr txBox="1">
            <a:spLocks noChangeArrowheads="1"/>
          </p:cNvSpPr>
          <p:nvPr/>
        </p:nvSpPr>
        <p:spPr bwMode="auto">
          <a:xfrm>
            <a:off x="3000375" y="2286000"/>
            <a:ext cx="29543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研究意義</a:t>
            </a:r>
          </a:p>
        </p:txBody>
      </p:sp>
      <p:sp>
        <p:nvSpPr>
          <p:cNvPr id="28675" name="テキスト ボックス 5"/>
          <p:cNvSpPr txBox="1">
            <a:spLocks noChangeArrowheads="1"/>
          </p:cNvSpPr>
          <p:nvPr/>
        </p:nvSpPr>
        <p:spPr bwMode="auto">
          <a:xfrm>
            <a:off x="2786063" y="3214688"/>
            <a:ext cx="3429000" cy="461962"/>
          </a:xfrm>
          <a:prstGeom prst="rect">
            <a:avLst/>
          </a:prstGeom>
          <a:noFill/>
          <a:ln w="9525">
            <a:noFill/>
            <a:miter lim="800000"/>
            <a:headEnd/>
            <a:tailEnd/>
          </a:ln>
        </p:spPr>
        <p:txBody>
          <a:bodyPr>
            <a:spAutoFit/>
          </a:bodyPr>
          <a:lstStyle/>
          <a:p>
            <a:r>
              <a:rPr lang="en-US" altLang="ja-JP" sz="2400">
                <a:latin typeface="Arial Black" pitchFamily="34" charset="0"/>
              </a:rPr>
              <a:t>Research meaning</a:t>
            </a:r>
            <a:endParaRPr lang="ja-JP" altLang="en-US" sz="2400">
              <a:latin typeface="Arial Black" pitchFamily="34" charset="0"/>
            </a:endParaRPr>
          </a:p>
        </p:txBody>
      </p:sp>
      <p:sp>
        <p:nvSpPr>
          <p:cNvPr id="28676" name="テキスト ボックス 6"/>
          <p:cNvSpPr txBox="1">
            <a:spLocks noChangeArrowheads="1"/>
          </p:cNvSpPr>
          <p:nvPr/>
        </p:nvSpPr>
        <p:spPr bwMode="auto">
          <a:xfrm>
            <a:off x="1357313" y="3857625"/>
            <a:ext cx="6543675" cy="830263"/>
          </a:xfrm>
          <a:prstGeom prst="rect">
            <a:avLst/>
          </a:prstGeom>
          <a:noFill/>
          <a:ln w="9525">
            <a:noFill/>
            <a:miter lim="800000"/>
            <a:headEnd/>
            <a:tailEnd/>
          </a:ln>
        </p:spPr>
        <p:txBody>
          <a:bodyPr wrap="none">
            <a:spAutoFit/>
          </a:bodyPr>
          <a:lstStyle/>
          <a:p>
            <a:r>
              <a:rPr lang="ja-JP" altLang="ja-JP" sz="2400" dirty="0">
                <a:latin typeface="HGP創英角ｺﾞｼｯｸUB" pitchFamily="50" charset="-128"/>
                <a:ea typeface="HGP創英角ｺﾞｼｯｸUB" pitchFamily="50" charset="-128"/>
              </a:rPr>
              <a:t>購買行動の女性化には心理が影響しているのに、</a:t>
            </a:r>
            <a:endParaRPr lang="en-US" altLang="ja-JP" sz="2400" dirty="0">
              <a:latin typeface="HGP創英角ｺﾞｼｯｸUB" pitchFamily="50" charset="-128"/>
              <a:ea typeface="HGP創英角ｺﾞｼｯｸUB" pitchFamily="50" charset="-128"/>
            </a:endParaRPr>
          </a:p>
          <a:p>
            <a:r>
              <a:rPr lang="ja-JP" altLang="ja-JP" sz="2400" dirty="0">
                <a:latin typeface="HGP創英角ｺﾞｼｯｸUB" pitchFamily="50" charset="-128"/>
                <a:ea typeface="HGP創英角ｺﾞｼｯｸUB" pitchFamily="50" charset="-128"/>
              </a:rPr>
              <a:t>既存研究では心理</a:t>
            </a:r>
            <a:r>
              <a:rPr lang="ja-JP" altLang="ja-JP" sz="2400" dirty="0" smtClean="0">
                <a:latin typeface="HGP創英角ｺﾞｼｯｸUB" pitchFamily="50" charset="-128"/>
                <a:ea typeface="HGP創英角ｺﾞｼｯｸUB" pitchFamily="50" charset="-128"/>
              </a:rPr>
              <a:t>要因</a:t>
            </a:r>
            <a:r>
              <a:rPr lang="ja-JP" altLang="en-US" sz="2400" dirty="0" smtClean="0">
                <a:latin typeface="HGP創英角ｺﾞｼｯｸUB" pitchFamily="50" charset="-128"/>
                <a:ea typeface="HGP創英角ｺﾞｼｯｸUB" pitchFamily="50" charset="-128"/>
              </a:rPr>
              <a:t>にあまり触れていない</a:t>
            </a:r>
            <a:endParaRPr lang="ja-JP" altLang="ja-JP" sz="2400" dirty="0">
              <a:latin typeface="HGP創英角ｺﾞｼｯｸUB" pitchFamily="50" charset="-128"/>
              <a:ea typeface="HGP創英角ｺﾞｼｯｸUB" pitchFamily="50" charset="-128"/>
            </a:endParaRPr>
          </a:p>
        </p:txBody>
      </p:sp>
      <p:sp>
        <p:nvSpPr>
          <p:cNvPr id="33" name="スライド番号プレースホルダ 32"/>
          <p:cNvSpPr>
            <a:spLocks noGrp="1"/>
          </p:cNvSpPr>
          <p:nvPr>
            <p:ph type="sldNum" sz="quarter" idx="12"/>
          </p:nvPr>
        </p:nvSpPr>
        <p:spPr/>
        <p:txBody>
          <a:bodyPr/>
          <a:lstStyle/>
          <a:p>
            <a:pPr>
              <a:defRPr/>
            </a:pPr>
            <a:fld id="{4F1FEC74-CC8A-4DC8-A814-A56A8DFFCEAF}" type="slidenum">
              <a:rPr lang="ja-JP" altLang="en-US" smtClean="0"/>
              <a:pPr>
                <a:defRPr/>
              </a:pPr>
              <a:t>23</a:t>
            </a:fld>
            <a:endParaRPr lang="ja-JP" altLang="en-US"/>
          </a:p>
        </p:txBody>
      </p:sp>
      <p:sp>
        <p:nvSpPr>
          <p:cNvPr id="28678"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8679"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6" name="正方形/長方形 35"/>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8681"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７</a:t>
            </a:r>
          </a:p>
        </p:txBody>
      </p:sp>
      <p:sp>
        <p:nvSpPr>
          <p:cNvPr id="28682" name="テキスト ボックス 37"/>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研究意義</a:t>
            </a:r>
          </a:p>
        </p:txBody>
      </p:sp>
      <p:sp>
        <p:nvSpPr>
          <p:cNvPr id="39" name="正方形/長方形 38"/>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8684" name="テキスト ボックス 39"/>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既存研究では</a:t>
            </a:r>
            <a:r>
              <a:rPr lang="ja-JP" altLang="en-US" sz="2800" dirty="0" smtClean="0">
                <a:latin typeface="HGP創英角ｺﾞｼｯｸUB" pitchFamily="50" charset="-128"/>
                <a:ea typeface="HGP創英角ｺﾞｼｯｸUB" pitchFamily="50" charset="-128"/>
              </a:rPr>
              <a:t>心理が軽視されがちである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4"/>
          <p:cNvGrpSpPr>
            <a:grpSpLocks/>
          </p:cNvGrpSpPr>
          <p:nvPr/>
        </p:nvGrpSpPr>
        <p:grpSpPr bwMode="auto">
          <a:xfrm>
            <a:off x="1357313" y="1928813"/>
            <a:ext cx="6232525" cy="839787"/>
            <a:chOff x="1285852" y="1000108"/>
            <a:chExt cx="6232230" cy="1071433"/>
          </a:xfrm>
        </p:grpSpPr>
        <p:sp>
          <p:nvSpPr>
            <p:cNvPr id="14" name="角丸四角形 13"/>
            <p:cNvSpPr/>
            <p:nvPr/>
          </p:nvSpPr>
          <p:spPr>
            <a:xfrm>
              <a:off x="1285852" y="1000108"/>
              <a:ext cx="6232230" cy="107143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dirty="0">
                  <a:solidFill>
                    <a:srgbClr val="FF0000"/>
                  </a:solidFill>
                </a:rPr>
                <a:t>　　　右肩下がりの日本経済</a:t>
              </a:r>
              <a:r>
                <a:rPr lang="ja-JP" altLang="en-US" dirty="0">
                  <a:solidFill>
                    <a:schemeClr val="tx1"/>
                  </a:solidFill>
                </a:rPr>
                <a:t>の中で男らしく頑張る</a:t>
              </a:r>
              <a:endParaRPr lang="en-US" altLang="ja-JP" dirty="0">
                <a:solidFill>
                  <a:schemeClr val="tx1"/>
                </a:solidFill>
              </a:endParaRPr>
            </a:p>
            <a:p>
              <a:pPr fontAlgn="auto">
                <a:spcBef>
                  <a:spcPts val="0"/>
                </a:spcBef>
                <a:spcAft>
                  <a:spcPts val="0"/>
                </a:spcAft>
                <a:defRPr/>
              </a:pPr>
              <a:r>
                <a:rPr lang="ja-JP" altLang="en-US" dirty="0">
                  <a:solidFill>
                    <a:schemeClr val="tx1"/>
                  </a:solidFill>
                </a:rPr>
                <a:t>　　　</a:t>
              </a:r>
              <a:r>
                <a:rPr lang="ja-JP" altLang="en-US" dirty="0" err="1">
                  <a:solidFill>
                    <a:schemeClr val="tx1"/>
                  </a:solidFill>
                </a:rPr>
                <a:t>ばっ</a:t>
              </a:r>
              <a:r>
                <a:rPr lang="ja-JP" altLang="en-US" dirty="0">
                  <a:solidFill>
                    <a:schemeClr val="tx1"/>
                  </a:solidFill>
                </a:rPr>
                <a:t>かりではバカバカしいと考えるようなった</a:t>
              </a:r>
              <a:endParaRPr lang="en-US" altLang="ja-JP" dirty="0">
                <a:solidFill>
                  <a:schemeClr val="tx1"/>
                </a:solidFill>
              </a:endParaRPr>
            </a:p>
          </p:txBody>
        </p:sp>
        <p:sp>
          <p:nvSpPr>
            <p:cNvPr id="29720" name="テキスト ボックス 6"/>
            <p:cNvSpPr txBox="1">
              <a:spLocks noChangeArrowheads="1"/>
            </p:cNvSpPr>
            <p:nvPr/>
          </p:nvSpPr>
          <p:spPr bwMode="auto">
            <a:xfrm>
              <a:off x="6071971" y="1729171"/>
              <a:ext cx="1353256" cy="338553"/>
            </a:xfrm>
            <a:prstGeom prst="rect">
              <a:avLst/>
            </a:prstGeom>
            <a:noFill/>
            <a:ln w="9525">
              <a:noFill/>
              <a:miter lim="800000"/>
              <a:headEnd/>
              <a:tailEnd/>
            </a:ln>
          </p:spPr>
          <p:txBody>
            <a:bodyPr wrap="none">
              <a:spAutoFit/>
            </a:bodyPr>
            <a:lstStyle/>
            <a:p>
              <a:r>
                <a:rPr lang="ja-JP" altLang="en-US" sz="1600">
                  <a:latin typeface="Calibri" pitchFamily="34" charset="0"/>
                </a:rPr>
                <a:t>（深澤，</a:t>
              </a:r>
              <a:r>
                <a:rPr lang="en-US" altLang="ja-JP" sz="1600">
                  <a:latin typeface="Calibri" pitchFamily="34" charset="0"/>
                </a:rPr>
                <a:t>2010</a:t>
              </a:r>
              <a:r>
                <a:rPr lang="ja-JP" altLang="en-US" sz="1600">
                  <a:latin typeface="Calibri" pitchFamily="34" charset="0"/>
                </a:rPr>
                <a:t>）</a:t>
              </a:r>
            </a:p>
          </p:txBody>
        </p:sp>
      </p:grpSp>
      <p:grpSp>
        <p:nvGrpSpPr>
          <p:cNvPr id="3" name="グループ化 17"/>
          <p:cNvGrpSpPr>
            <a:grpSpLocks/>
          </p:cNvGrpSpPr>
          <p:nvPr/>
        </p:nvGrpSpPr>
        <p:grpSpPr bwMode="auto">
          <a:xfrm>
            <a:off x="1357313" y="2857500"/>
            <a:ext cx="6286500" cy="869950"/>
            <a:chOff x="1285852" y="1000108"/>
            <a:chExt cx="6286544" cy="1091839"/>
          </a:xfrm>
        </p:grpSpPr>
        <p:sp>
          <p:nvSpPr>
            <p:cNvPr id="20" name="角丸四角形 19"/>
            <p:cNvSpPr/>
            <p:nvPr/>
          </p:nvSpPr>
          <p:spPr>
            <a:xfrm>
              <a:off x="1285852" y="1000108"/>
              <a:ext cx="6286544" cy="107191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dirty="0">
                  <a:solidFill>
                    <a:schemeClr val="tx1"/>
                  </a:solidFill>
                </a:rPr>
                <a:t>　　　社会インフレによる影響、バブル経験がない、ＣＶなどの</a:t>
              </a:r>
              <a:endParaRPr lang="en-US" altLang="ja-JP" dirty="0">
                <a:solidFill>
                  <a:schemeClr val="tx1"/>
                </a:solidFill>
              </a:endParaRPr>
            </a:p>
            <a:p>
              <a:pPr fontAlgn="auto">
                <a:spcBef>
                  <a:spcPts val="0"/>
                </a:spcBef>
                <a:spcAft>
                  <a:spcPts val="0"/>
                </a:spcAft>
                <a:defRPr/>
              </a:pPr>
              <a:r>
                <a:rPr lang="ja-JP" altLang="en-US" dirty="0">
                  <a:solidFill>
                    <a:schemeClr val="tx1"/>
                  </a:solidFill>
                </a:rPr>
                <a:t>　　　登場で</a:t>
              </a:r>
              <a:r>
                <a:rPr lang="ja-JP" altLang="en-US" dirty="0">
                  <a:solidFill>
                    <a:srgbClr val="FF0000"/>
                  </a:solidFill>
                </a:rPr>
                <a:t>いつでもモノが買える環境</a:t>
              </a:r>
              <a:r>
                <a:rPr lang="ja-JP" altLang="en-US" dirty="0">
                  <a:solidFill>
                    <a:schemeClr val="tx1"/>
                  </a:solidFill>
                </a:rPr>
                <a:t>が整っていた。</a:t>
              </a:r>
              <a:endParaRPr lang="en-US" altLang="ja-JP" dirty="0">
                <a:solidFill>
                  <a:schemeClr val="tx1"/>
                </a:solidFill>
              </a:endParaRPr>
            </a:p>
          </p:txBody>
        </p:sp>
        <p:sp>
          <p:nvSpPr>
            <p:cNvPr id="29718" name="テキスト ボックス 18"/>
            <p:cNvSpPr txBox="1">
              <a:spLocks noChangeArrowheads="1"/>
            </p:cNvSpPr>
            <p:nvPr/>
          </p:nvSpPr>
          <p:spPr bwMode="auto">
            <a:xfrm>
              <a:off x="6043637" y="1753393"/>
              <a:ext cx="1353256" cy="338554"/>
            </a:xfrm>
            <a:prstGeom prst="rect">
              <a:avLst/>
            </a:prstGeom>
            <a:noFill/>
            <a:ln w="9525">
              <a:noFill/>
              <a:miter lim="800000"/>
              <a:headEnd/>
              <a:tailEnd/>
            </a:ln>
          </p:spPr>
          <p:txBody>
            <a:bodyPr wrap="none">
              <a:spAutoFit/>
            </a:bodyPr>
            <a:lstStyle/>
            <a:p>
              <a:r>
                <a:rPr lang="ja-JP" altLang="en-US" sz="1600">
                  <a:latin typeface="Calibri" pitchFamily="34" charset="0"/>
                </a:rPr>
                <a:t>（牛窪，</a:t>
              </a:r>
              <a:r>
                <a:rPr lang="en-US" altLang="ja-JP" sz="1600">
                  <a:latin typeface="Calibri" pitchFamily="34" charset="0"/>
                </a:rPr>
                <a:t>2010</a:t>
              </a:r>
              <a:r>
                <a:rPr lang="ja-JP" altLang="en-US" sz="1600">
                  <a:latin typeface="Calibri" pitchFamily="34" charset="0"/>
                </a:rPr>
                <a:t>）</a:t>
              </a:r>
            </a:p>
          </p:txBody>
        </p:sp>
      </p:grpSp>
      <p:grpSp>
        <p:nvGrpSpPr>
          <p:cNvPr id="4" name="グループ化 23"/>
          <p:cNvGrpSpPr>
            <a:grpSpLocks/>
          </p:cNvGrpSpPr>
          <p:nvPr/>
        </p:nvGrpSpPr>
        <p:grpSpPr bwMode="auto">
          <a:xfrm>
            <a:off x="1357313" y="3786188"/>
            <a:ext cx="6286500" cy="930275"/>
            <a:chOff x="1357290" y="4572008"/>
            <a:chExt cx="6286550" cy="1097146"/>
          </a:xfrm>
        </p:grpSpPr>
        <p:sp>
          <p:nvSpPr>
            <p:cNvPr id="23" name="角丸四角形 22"/>
            <p:cNvSpPr/>
            <p:nvPr/>
          </p:nvSpPr>
          <p:spPr>
            <a:xfrm>
              <a:off x="1357290" y="4572008"/>
              <a:ext cx="6286550" cy="107093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dirty="0">
                  <a:solidFill>
                    <a:srgbClr val="FF0000"/>
                  </a:solidFill>
                </a:rPr>
                <a:t>　　　女性の社会進出</a:t>
              </a:r>
              <a:r>
                <a:rPr lang="ja-JP" altLang="en-US" dirty="0">
                  <a:solidFill>
                    <a:schemeClr val="tx1"/>
                  </a:solidFill>
                </a:rPr>
                <a:t>に伴い、男女の区別は</a:t>
              </a:r>
              <a:endParaRPr lang="en-US" altLang="ja-JP" dirty="0">
                <a:solidFill>
                  <a:schemeClr val="tx1"/>
                </a:solidFill>
              </a:endParaRPr>
            </a:p>
            <a:p>
              <a:pPr fontAlgn="auto">
                <a:spcBef>
                  <a:spcPts val="0"/>
                </a:spcBef>
                <a:spcAft>
                  <a:spcPts val="0"/>
                </a:spcAft>
                <a:defRPr/>
              </a:pPr>
              <a:r>
                <a:rPr lang="ja-JP" altLang="en-US" dirty="0">
                  <a:solidFill>
                    <a:schemeClr val="tx1"/>
                  </a:solidFill>
                </a:rPr>
                <a:t>　　　いろいろな面で無効化している。</a:t>
              </a:r>
              <a:endParaRPr lang="en-US" altLang="ja-JP" dirty="0">
                <a:solidFill>
                  <a:schemeClr val="tx1"/>
                </a:solidFill>
              </a:endParaRPr>
            </a:p>
          </p:txBody>
        </p:sp>
        <p:sp>
          <p:nvSpPr>
            <p:cNvPr id="29716" name="テキスト ボックス 12"/>
            <p:cNvSpPr txBox="1">
              <a:spLocks noChangeArrowheads="1"/>
            </p:cNvSpPr>
            <p:nvPr/>
          </p:nvSpPr>
          <p:spPr bwMode="auto">
            <a:xfrm>
              <a:off x="5500700" y="5330600"/>
              <a:ext cx="2143140" cy="338554"/>
            </a:xfrm>
            <a:prstGeom prst="rect">
              <a:avLst/>
            </a:prstGeom>
            <a:noFill/>
            <a:ln w="9525">
              <a:noFill/>
              <a:miter lim="800000"/>
              <a:headEnd/>
              <a:tailEnd/>
            </a:ln>
          </p:spPr>
          <p:txBody>
            <a:bodyPr>
              <a:spAutoFit/>
            </a:bodyPr>
            <a:lstStyle/>
            <a:p>
              <a:r>
                <a:rPr lang="ja-JP" altLang="en-US" sz="1600">
                  <a:latin typeface="Calibri" pitchFamily="34" charset="0"/>
                </a:rPr>
                <a:t>（日経ＭＪ</a:t>
              </a:r>
              <a:r>
                <a:rPr lang="en-US" altLang="ja-JP" sz="1600">
                  <a:latin typeface="Calibri" pitchFamily="34" charset="0"/>
                </a:rPr>
                <a:t>,2011/01/12</a:t>
              </a:r>
              <a:r>
                <a:rPr lang="ja-JP" altLang="en-US" sz="1600">
                  <a:latin typeface="Calibri" pitchFamily="34" charset="0"/>
                </a:rPr>
                <a:t>）</a:t>
              </a:r>
              <a:endParaRPr lang="ja-JP" altLang="en-US">
                <a:latin typeface="Calibri" pitchFamily="34" charset="0"/>
              </a:endParaRPr>
            </a:p>
          </p:txBody>
        </p:sp>
      </p:grpSp>
      <p:sp>
        <p:nvSpPr>
          <p:cNvPr id="29701" name="テキスト ボックス 24"/>
          <p:cNvSpPr txBox="1">
            <a:spLocks noChangeArrowheads="1"/>
          </p:cNvSpPr>
          <p:nvPr/>
        </p:nvSpPr>
        <p:spPr bwMode="auto">
          <a:xfrm>
            <a:off x="1428750" y="1000125"/>
            <a:ext cx="6430963"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既存研究の多くは“男性の女性化”の社会背景に</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重点を置き、心理にはほとんど触れられていない</a:t>
            </a:r>
            <a:endParaRPr lang="en-US" altLang="ja-JP" sz="2400">
              <a:latin typeface="HGP創英角ｺﾞｼｯｸUB" pitchFamily="50" charset="-128"/>
              <a:ea typeface="HGP創英角ｺﾞｼｯｸUB" pitchFamily="50" charset="-128"/>
            </a:endParaRPr>
          </a:p>
        </p:txBody>
      </p:sp>
      <p:pic>
        <p:nvPicPr>
          <p:cNvPr id="29702" name="Picture 2" descr="クリックすると新しいウィンドウで開きます"/>
          <p:cNvPicPr>
            <a:picLocks noChangeAspect="1" noChangeArrowheads="1"/>
          </p:cNvPicPr>
          <p:nvPr/>
        </p:nvPicPr>
        <p:blipFill>
          <a:blip r:embed="rId2" cstate="print"/>
          <a:srcRect/>
          <a:stretch>
            <a:fillRect/>
          </a:stretch>
        </p:blipFill>
        <p:spPr bwMode="auto">
          <a:xfrm>
            <a:off x="1643063" y="4714875"/>
            <a:ext cx="2439987" cy="1652588"/>
          </a:xfrm>
          <a:prstGeom prst="rect">
            <a:avLst/>
          </a:prstGeom>
          <a:noFill/>
          <a:ln w="9525">
            <a:noFill/>
            <a:miter lim="800000"/>
            <a:headEnd/>
            <a:tailEnd/>
          </a:ln>
        </p:spPr>
      </p:pic>
      <p:pic>
        <p:nvPicPr>
          <p:cNvPr id="29703" name="Picture 2" descr="クリックすると新しいウィンドウで開きます"/>
          <p:cNvPicPr>
            <a:picLocks noChangeAspect="1" noChangeArrowheads="1"/>
          </p:cNvPicPr>
          <p:nvPr/>
        </p:nvPicPr>
        <p:blipFill>
          <a:blip r:embed="rId3" cstate="print"/>
          <a:srcRect/>
          <a:stretch>
            <a:fillRect/>
          </a:stretch>
        </p:blipFill>
        <p:spPr bwMode="auto">
          <a:xfrm>
            <a:off x="5500688" y="4929188"/>
            <a:ext cx="1285875" cy="1357312"/>
          </a:xfrm>
          <a:prstGeom prst="rect">
            <a:avLst/>
          </a:prstGeom>
          <a:noFill/>
          <a:ln w="9525">
            <a:noFill/>
            <a:miter lim="800000"/>
            <a:headEnd/>
            <a:tailEnd/>
          </a:ln>
        </p:spPr>
      </p:pic>
      <p:pic>
        <p:nvPicPr>
          <p:cNvPr id="29704" name="Picture 2" descr="クリックすると新しいウィンドウで開きます"/>
          <p:cNvPicPr>
            <a:picLocks noChangeAspect="1" noChangeArrowheads="1"/>
          </p:cNvPicPr>
          <p:nvPr/>
        </p:nvPicPr>
        <p:blipFill>
          <a:blip r:embed="rId4" cstate="print"/>
          <a:srcRect/>
          <a:stretch>
            <a:fillRect/>
          </a:stretch>
        </p:blipFill>
        <p:spPr bwMode="auto">
          <a:xfrm>
            <a:off x="4286250" y="5214938"/>
            <a:ext cx="857250" cy="790575"/>
          </a:xfrm>
          <a:prstGeom prst="rect">
            <a:avLst/>
          </a:prstGeom>
          <a:noFill/>
          <a:ln w="9525">
            <a:noFill/>
            <a:miter lim="800000"/>
            <a:headEnd/>
            <a:tailEnd/>
          </a:ln>
        </p:spPr>
      </p:pic>
      <p:sp>
        <p:nvSpPr>
          <p:cNvPr id="29705" name="テキスト ボックス 30"/>
          <p:cNvSpPr txBox="1">
            <a:spLocks noChangeArrowheads="1"/>
          </p:cNvSpPr>
          <p:nvPr/>
        </p:nvSpPr>
        <p:spPr bwMode="auto">
          <a:xfrm>
            <a:off x="5429250" y="6286500"/>
            <a:ext cx="1338263" cy="369888"/>
          </a:xfrm>
          <a:prstGeom prst="rect">
            <a:avLst/>
          </a:prstGeom>
          <a:noFill/>
          <a:ln w="9525">
            <a:noFill/>
            <a:miter lim="800000"/>
            <a:headEnd/>
            <a:tailEnd/>
          </a:ln>
        </p:spPr>
        <p:txBody>
          <a:bodyPr wrap="none">
            <a:spAutoFit/>
          </a:bodyPr>
          <a:lstStyle/>
          <a:p>
            <a:r>
              <a:rPr lang="ja-JP" altLang="en-US">
                <a:latin typeface="Calibri" pitchFamily="34" charset="0"/>
              </a:rPr>
              <a:t>行動の変化</a:t>
            </a:r>
          </a:p>
        </p:txBody>
      </p:sp>
      <p:sp>
        <p:nvSpPr>
          <p:cNvPr id="29706" name="テキスト ボックス 31"/>
          <p:cNvSpPr txBox="1">
            <a:spLocks noChangeArrowheads="1"/>
          </p:cNvSpPr>
          <p:nvPr/>
        </p:nvSpPr>
        <p:spPr bwMode="auto">
          <a:xfrm>
            <a:off x="2000250" y="6286500"/>
            <a:ext cx="1800225" cy="369888"/>
          </a:xfrm>
          <a:prstGeom prst="rect">
            <a:avLst/>
          </a:prstGeom>
          <a:noFill/>
          <a:ln w="9525">
            <a:noFill/>
            <a:miter lim="800000"/>
            <a:headEnd/>
            <a:tailEnd/>
          </a:ln>
        </p:spPr>
        <p:txBody>
          <a:bodyPr wrap="none">
            <a:spAutoFit/>
          </a:bodyPr>
          <a:lstStyle/>
          <a:p>
            <a:r>
              <a:rPr lang="ja-JP" altLang="en-US">
                <a:latin typeface="Calibri" pitchFamily="34" charset="0"/>
              </a:rPr>
              <a:t>社会環境の変化</a:t>
            </a:r>
          </a:p>
        </p:txBody>
      </p:sp>
      <p:sp>
        <p:nvSpPr>
          <p:cNvPr id="29707"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0" name="スライド番号プレースホルダ 49"/>
          <p:cNvSpPr>
            <a:spLocks noGrp="1"/>
          </p:cNvSpPr>
          <p:nvPr>
            <p:ph type="sldNum" sz="quarter" idx="12"/>
          </p:nvPr>
        </p:nvSpPr>
        <p:spPr/>
        <p:txBody>
          <a:bodyPr/>
          <a:lstStyle/>
          <a:p>
            <a:pPr>
              <a:defRPr/>
            </a:pPr>
            <a:fld id="{F1BD0891-BECF-4522-BCF0-E0631F133173}" type="slidenum">
              <a:rPr lang="ja-JP" altLang="en-US" smtClean="0"/>
              <a:pPr>
                <a:defRPr/>
              </a:pPr>
              <a:t>24</a:t>
            </a:fld>
            <a:endParaRPr lang="ja-JP" altLang="en-US"/>
          </a:p>
        </p:txBody>
      </p:sp>
      <p:sp>
        <p:nvSpPr>
          <p:cNvPr id="29709"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9711"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７</a:t>
            </a:r>
          </a:p>
        </p:txBody>
      </p:sp>
      <p:sp>
        <p:nvSpPr>
          <p:cNvPr id="29712" name="テキスト ボックス 53"/>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研究意義</a:t>
            </a:r>
          </a:p>
        </p:txBody>
      </p:sp>
      <p:sp>
        <p:nvSpPr>
          <p:cNvPr id="55" name="正方形/長方形 54"/>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9714" name="テキスト ボックス 55"/>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既存研究では心理</a:t>
            </a:r>
            <a:r>
              <a:rPr lang="ja-JP" altLang="en-US" sz="2800" dirty="0" smtClean="0">
                <a:latin typeface="HGP創英角ｺﾞｼｯｸUB" pitchFamily="50" charset="-128"/>
                <a:ea typeface="HGP創英角ｺﾞｼｯｸUB" pitchFamily="50" charset="-128"/>
              </a:rPr>
              <a:t>にほとんど触れていない</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テキスト ボックス 3"/>
          <p:cNvSpPr txBox="1">
            <a:spLocks noChangeArrowheads="1"/>
          </p:cNvSpPr>
          <p:nvPr/>
        </p:nvSpPr>
        <p:spPr bwMode="auto">
          <a:xfrm>
            <a:off x="1428750" y="3857625"/>
            <a:ext cx="6748463"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こうした社会環境の変化がどのように男性の心理に</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影響し、購買行動が変わっているのだろうか</a:t>
            </a:r>
            <a:endParaRPr lang="en-US" altLang="ja-JP" sz="2400">
              <a:latin typeface="HGP創英角ｺﾞｼｯｸUB" pitchFamily="50" charset="-128"/>
              <a:ea typeface="HGP創英角ｺﾞｼｯｸUB" pitchFamily="50" charset="-128"/>
            </a:endParaRPr>
          </a:p>
        </p:txBody>
      </p:sp>
      <p:sp>
        <p:nvSpPr>
          <p:cNvPr id="30723" name="テキスト ボックス 2"/>
          <p:cNvSpPr txBox="1">
            <a:spLocks noChangeArrowheads="1"/>
          </p:cNvSpPr>
          <p:nvPr/>
        </p:nvSpPr>
        <p:spPr bwMode="auto">
          <a:xfrm>
            <a:off x="3714750" y="2286000"/>
            <a:ext cx="15700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疑問</a:t>
            </a:r>
          </a:p>
        </p:txBody>
      </p:sp>
      <p:sp>
        <p:nvSpPr>
          <p:cNvPr id="30724" name="テキスト ボックス 4"/>
          <p:cNvSpPr txBox="1">
            <a:spLocks noChangeArrowheads="1"/>
          </p:cNvSpPr>
          <p:nvPr/>
        </p:nvSpPr>
        <p:spPr bwMode="auto">
          <a:xfrm>
            <a:off x="3643313" y="3214688"/>
            <a:ext cx="1785937" cy="461962"/>
          </a:xfrm>
          <a:prstGeom prst="rect">
            <a:avLst/>
          </a:prstGeom>
          <a:noFill/>
          <a:ln w="9525">
            <a:noFill/>
            <a:miter lim="800000"/>
            <a:headEnd/>
            <a:tailEnd/>
          </a:ln>
        </p:spPr>
        <p:txBody>
          <a:bodyPr>
            <a:spAutoFit/>
          </a:bodyPr>
          <a:lstStyle/>
          <a:p>
            <a:r>
              <a:rPr lang="en-US" altLang="ja-JP" sz="2400">
                <a:latin typeface="Arial Black" pitchFamily="34" charset="0"/>
              </a:rPr>
              <a:t>Question</a:t>
            </a:r>
            <a:endParaRPr lang="ja-JP" altLang="en-US" sz="2400">
              <a:latin typeface="Arial Black" pitchFamily="34" charset="0"/>
            </a:endParaRPr>
          </a:p>
        </p:txBody>
      </p:sp>
      <p:sp>
        <p:nvSpPr>
          <p:cNvPr id="37" name="スライド番号プレースホルダ 36"/>
          <p:cNvSpPr>
            <a:spLocks noGrp="1"/>
          </p:cNvSpPr>
          <p:nvPr>
            <p:ph type="sldNum" sz="quarter" idx="12"/>
          </p:nvPr>
        </p:nvSpPr>
        <p:spPr/>
        <p:txBody>
          <a:bodyPr/>
          <a:lstStyle/>
          <a:p>
            <a:pPr>
              <a:defRPr/>
            </a:pPr>
            <a:fld id="{DAB24AE1-F883-4AD6-A1E6-3FA5F9092569}" type="slidenum">
              <a:rPr lang="ja-JP" altLang="en-US" smtClean="0"/>
              <a:pPr>
                <a:defRPr/>
              </a:pPr>
              <a:t>25</a:t>
            </a:fld>
            <a:endParaRPr lang="ja-JP" altLang="en-US"/>
          </a:p>
        </p:txBody>
      </p:sp>
      <p:sp>
        <p:nvSpPr>
          <p:cNvPr id="30726"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39" name="正方形/長方形 3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0728"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８</a:t>
            </a:r>
          </a:p>
        </p:txBody>
      </p:sp>
      <p:sp>
        <p:nvSpPr>
          <p:cNvPr id="30729" name="テキスト ボックス 40"/>
          <p:cNvSpPr txBox="1">
            <a:spLocks noChangeArrowheads="1"/>
          </p:cNvSpPr>
          <p:nvPr/>
        </p:nvSpPr>
        <p:spPr bwMode="auto">
          <a:xfrm>
            <a:off x="-71438" y="504825"/>
            <a:ext cx="2714626"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社会環境の心理への影響</a:t>
            </a:r>
          </a:p>
        </p:txBody>
      </p:sp>
      <p:sp>
        <p:nvSpPr>
          <p:cNvPr id="42" name="正方形/長方形 4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0731" name="テキスト ボックス 42"/>
          <p:cNvSpPr txBox="1">
            <a:spLocks noChangeArrowheads="1"/>
          </p:cNvSpPr>
          <p:nvPr/>
        </p:nvSpPr>
        <p:spPr bwMode="auto">
          <a:xfrm>
            <a:off x="2571737" y="214313"/>
            <a:ext cx="6572264" cy="523220"/>
          </a:xfrm>
          <a:prstGeom prst="rect">
            <a:avLst/>
          </a:prstGeom>
          <a:noFill/>
          <a:ln w="9525">
            <a:noFill/>
            <a:miter lim="800000"/>
            <a:headEnd/>
            <a:tailEnd/>
          </a:ln>
        </p:spPr>
        <p:txBody>
          <a:bodyPr wrap="square">
            <a:spAutoFit/>
          </a:bodyPr>
          <a:lstStyle/>
          <a:p>
            <a:r>
              <a:rPr lang="ja-JP" altLang="en-US" sz="2800" dirty="0">
                <a:latin typeface="HGP創英角ｺﾞｼｯｸUB" pitchFamily="50" charset="-128"/>
                <a:ea typeface="HGP創英角ｺﾞｼｯｸUB" pitchFamily="50" charset="-128"/>
              </a:rPr>
              <a:t>社会環境は</a:t>
            </a:r>
            <a:r>
              <a:rPr lang="ja-JP" altLang="en-US" sz="2800" dirty="0" smtClean="0">
                <a:latin typeface="HGP創英角ｺﾞｼｯｸUB" pitchFamily="50" charset="-128"/>
                <a:ea typeface="HGP創英角ｺﾞｼｯｸUB" pitchFamily="50" charset="-128"/>
              </a:rPr>
              <a:t>どのように心理</a:t>
            </a:r>
            <a:r>
              <a:rPr lang="ja-JP" altLang="en-US" sz="2800" dirty="0">
                <a:latin typeface="HGP創英角ｺﾞｼｯｸUB" pitchFamily="50" charset="-128"/>
                <a:ea typeface="HGP創英角ｺﾞｼｯｸUB" pitchFamily="50" charset="-128"/>
              </a:rPr>
              <a:t>に影響するのか</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928662" y="2428868"/>
            <a:ext cx="7429552" cy="178595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fontAlgn="auto">
              <a:spcBef>
                <a:spcPts val="0"/>
              </a:spcBef>
              <a:spcAft>
                <a:spcPts val="0"/>
              </a:spcAft>
              <a:defRPr/>
            </a:pPr>
            <a:r>
              <a:rPr lang="ja-JP" altLang="en-US" dirty="0">
                <a:solidFill>
                  <a:schemeClr val="tx1"/>
                </a:solidFill>
              </a:rPr>
              <a:t>社会環境の変化は“男らしさ”から伝統的な多くの機能を奪うが</a:t>
            </a:r>
            <a:endParaRPr lang="en-US" altLang="ja-JP" dirty="0">
              <a:solidFill>
                <a:schemeClr val="tx1"/>
              </a:solidFill>
            </a:endParaRPr>
          </a:p>
          <a:p>
            <a:pPr algn="ctr" fontAlgn="auto">
              <a:spcBef>
                <a:spcPts val="0"/>
              </a:spcBef>
              <a:spcAft>
                <a:spcPts val="0"/>
              </a:spcAft>
              <a:defRPr/>
            </a:pPr>
            <a:r>
              <a:rPr lang="ja-JP" altLang="en-US" dirty="0">
                <a:solidFill>
                  <a:schemeClr val="tx1"/>
                </a:solidFill>
              </a:rPr>
              <a:t>これが近い未来に起こるとは思われない。だが別な象徴が</a:t>
            </a:r>
            <a:endParaRPr lang="en-US" altLang="ja-JP" dirty="0">
              <a:solidFill>
                <a:schemeClr val="tx1"/>
              </a:solidFill>
            </a:endParaRPr>
          </a:p>
          <a:p>
            <a:pPr algn="ctr" fontAlgn="auto">
              <a:spcBef>
                <a:spcPts val="0"/>
              </a:spcBef>
              <a:spcAft>
                <a:spcPts val="0"/>
              </a:spcAft>
              <a:defRPr/>
            </a:pPr>
            <a:r>
              <a:rPr lang="ja-JP" altLang="en-US" dirty="0">
                <a:solidFill>
                  <a:schemeClr val="tx1"/>
                </a:solidFill>
              </a:rPr>
              <a:t>“男らしさ”という象徴やその機能に取って代わることはあるだろう。</a:t>
            </a:r>
            <a:endParaRPr lang="en-US" altLang="ja-JP" dirty="0">
              <a:solidFill>
                <a:schemeClr val="tx1"/>
              </a:solidFill>
            </a:endParaRPr>
          </a:p>
        </p:txBody>
      </p:sp>
      <p:sp>
        <p:nvSpPr>
          <p:cNvPr id="31747" name="テキスト ボックス 4"/>
          <p:cNvSpPr txBox="1">
            <a:spLocks noChangeArrowheads="1"/>
          </p:cNvSpPr>
          <p:nvPr/>
        </p:nvSpPr>
        <p:spPr bwMode="auto">
          <a:xfrm>
            <a:off x="6072188" y="3714750"/>
            <a:ext cx="2139950" cy="338138"/>
          </a:xfrm>
          <a:prstGeom prst="rect">
            <a:avLst/>
          </a:prstGeom>
          <a:noFill/>
          <a:ln w="9525">
            <a:noFill/>
            <a:miter lim="800000"/>
            <a:headEnd/>
            <a:tailEnd/>
          </a:ln>
        </p:spPr>
        <p:txBody>
          <a:bodyPr wrap="none">
            <a:spAutoFit/>
          </a:bodyPr>
          <a:lstStyle/>
          <a:p>
            <a:r>
              <a:rPr lang="ja-JP" altLang="en-US" sz="1600">
                <a:latin typeface="Calibri" pitchFamily="34" charset="0"/>
              </a:rPr>
              <a:t>（ｼﾞｮｰｼﾞ･</a:t>
            </a:r>
            <a:r>
              <a:rPr lang="en-US" altLang="ja-JP" sz="1600">
                <a:latin typeface="Calibri" pitchFamily="34" charset="0"/>
              </a:rPr>
              <a:t>L</a:t>
            </a:r>
            <a:r>
              <a:rPr lang="ja-JP" altLang="en-US" sz="1600">
                <a:latin typeface="Calibri" pitchFamily="34" charset="0"/>
              </a:rPr>
              <a:t>･ﾓｯｾ，</a:t>
            </a:r>
            <a:r>
              <a:rPr lang="en-US" altLang="ja-JP" sz="1600">
                <a:latin typeface="Calibri" pitchFamily="34" charset="0"/>
              </a:rPr>
              <a:t>2005</a:t>
            </a:r>
            <a:r>
              <a:rPr lang="ja-JP" altLang="en-US" sz="1600">
                <a:latin typeface="Calibri" pitchFamily="34" charset="0"/>
              </a:rPr>
              <a:t>）</a:t>
            </a:r>
          </a:p>
        </p:txBody>
      </p:sp>
      <p:sp>
        <p:nvSpPr>
          <p:cNvPr id="31748" name="テキスト ボックス 5"/>
          <p:cNvSpPr txBox="1">
            <a:spLocks noChangeArrowheads="1"/>
          </p:cNvSpPr>
          <p:nvPr/>
        </p:nvSpPr>
        <p:spPr bwMode="auto">
          <a:xfrm>
            <a:off x="2214546" y="1285860"/>
            <a:ext cx="5100638" cy="830263"/>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社会環境の変化で新たな“男らしさ”が</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従来の“男らしさ”に取って代わる</a:t>
            </a:r>
            <a:endParaRPr lang="en-US" altLang="ja-JP" sz="2400" dirty="0">
              <a:latin typeface="HGP創英角ｺﾞｼｯｸUB" pitchFamily="50" charset="-128"/>
              <a:ea typeface="HGP創英角ｺﾞｼｯｸUB" pitchFamily="50" charset="-128"/>
            </a:endParaRPr>
          </a:p>
        </p:txBody>
      </p:sp>
      <p:pic>
        <p:nvPicPr>
          <p:cNvPr id="31749" name="Picture 2" descr="クリックすると新しいウィンドウで開きます"/>
          <p:cNvPicPr>
            <a:picLocks noChangeAspect="1" noChangeArrowheads="1"/>
          </p:cNvPicPr>
          <p:nvPr/>
        </p:nvPicPr>
        <p:blipFill>
          <a:blip r:embed="rId2" cstate="print"/>
          <a:srcRect/>
          <a:stretch>
            <a:fillRect/>
          </a:stretch>
        </p:blipFill>
        <p:spPr bwMode="auto">
          <a:xfrm>
            <a:off x="4286250" y="4857750"/>
            <a:ext cx="785813" cy="790575"/>
          </a:xfrm>
          <a:prstGeom prst="rect">
            <a:avLst/>
          </a:prstGeom>
          <a:noFill/>
          <a:ln w="9525">
            <a:noFill/>
            <a:miter lim="800000"/>
            <a:headEnd/>
            <a:tailEnd/>
          </a:ln>
        </p:spPr>
      </p:pic>
      <p:grpSp>
        <p:nvGrpSpPr>
          <p:cNvPr id="2" name="グループ化 14"/>
          <p:cNvGrpSpPr>
            <a:grpSpLocks/>
          </p:cNvGrpSpPr>
          <p:nvPr/>
        </p:nvGrpSpPr>
        <p:grpSpPr bwMode="auto">
          <a:xfrm>
            <a:off x="5214938" y="4500563"/>
            <a:ext cx="1628775" cy="1465262"/>
            <a:chOff x="5256102" y="4643446"/>
            <a:chExt cx="1628840" cy="1464560"/>
          </a:xfrm>
        </p:grpSpPr>
        <p:pic>
          <p:nvPicPr>
            <p:cNvPr id="31761" name="Picture 12" descr="クリックすると新しいウィンドウで開きます"/>
            <p:cNvPicPr>
              <a:picLocks noChangeAspect="1" noChangeArrowheads="1"/>
            </p:cNvPicPr>
            <p:nvPr/>
          </p:nvPicPr>
          <p:blipFill>
            <a:blip r:embed="rId3" cstate="print"/>
            <a:srcRect/>
            <a:stretch>
              <a:fillRect/>
            </a:stretch>
          </p:blipFill>
          <p:spPr bwMode="auto">
            <a:xfrm>
              <a:off x="5814452" y="5060642"/>
              <a:ext cx="500066" cy="500066"/>
            </a:xfrm>
            <a:prstGeom prst="rect">
              <a:avLst/>
            </a:prstGeom>
            <a:noFill/>
            <a:ln w="9525">
              <a:noFill/>
              <a:miter lim="800000"/>
              <a:headEnd/>
              <a:tailEnd/>
            </a:ln>
          </p:spPr>
        </p:pic>
        <p:pic>
          <p:nvPicPr>
            <p:cNvPr id="31762" name="Picture 8" descr="クリックすると新しいウィンドウで開きます"/>
            <p:cNvPicPr>
              <a:picLocks noChangeAspect="1" noChangeArrowheads="1"/>
            </p:cNvPicPr>
            <p:nvPr/>
          </p:nvPicPr>
          <p:blipFill>
            <a:blip r:embed="rId4" cstate="print"/>
            <a:srcRect/>
            <a:stretch>
              <a:fillRect/>
            </a:stretch>
          </p:blipFill>
          <p:spPr bwMode="auto">
            <a:xfrm>
              <a:off x="6215074" y="4643446"/>
              <a:ext cx="669868" cy="609580"/>
            </a:xfrm>
            <a:prstGeom prst="rect">
              <a:avLst/>
            </a:prstGeom>
            <a:noFill/>
            <a:ln w="9525">
              <a:noFill/>
              <a:miter lim="800000"/>
              <a:headEnd/>
              <a:tailEnd/>
            </a:ln>
          </p:spPr>
        </p:pic>
        <p:pic>
          <p:nvPicPr>
            <p:cNvPr id="31763" name="Picture 10" descr="クリックすると新しいウィンドウで開きます"/>
            <p:cNvPicPr>
              <a:picLocks noChangeAspect="1" noChangeArrowheads="1"/>
            </p:cNvPicPr>
            <p:nvPr/>
          </p:nvPicPr>
          <p:blipFill>
            <a:blip r:embed="rId5" cstate="print"/>
            <a:srcRect/>
            <a:stretch>
              <a:fillRect/>
            </a:stretch>
          </p:blipFill>
          <p:spPr bwMode="auto">
            <a:xfrm>
              <a:off x="5256102" y="5369840"/>
              <a:ext cx="690186" cy="738166"/>
            </a:xfrm>
            <a:prstGeom prst="rect">
              <a:avLst/>
            </a:prstGeom>
            <a:noFill/>
            <a:ln w="9525">
              <a:noFill/>
              <a:miter lim="800000"/>
              <a:headEnd/>
              <a:tailEnd/>
            </a:ln>
          </p:spPr>
        </p:pic>
      </p:grpSp>
      <p:pic>
        <p:nvPicPr>
          <p:cNvPr id="31751" name="Picture 2" descr="クリックすると新しいウィンドウで開きます"/>
          <p:cNvPicPr>
            <a:picLocks noChangeAspect="1" noChangeArrowheads="1"/>
          </p:cNvPicPr>
          <p:nvPr/>
        </p:nvPicPr>
        <p:blipFill>
          <a:blip r:embed="rId6" cstate="print"/>
          <a:srcRect/>
          <a:stretch>
            <a:fillRect/>
          </a:stretch>
        </p:blipFill>
        <p:spPr bwMode="auto">
          <a:xfrm>
            <a:off x="1643063" y="4357688"/>
            <a:ext cx="2439987" cy="1652587"/>
          </a:xfrm>
          <a:prstGeom prst="rect">
            <a:avLst/>
          </a:prstGeom>
          <a:noFill/>
          <a:ln w="9525">
            <a:noFill/>
            <a:miter lim="800000"/>
            <a:headEnd/>
            <a:tailEnd/>
          </a:ln>
        </p:spPr>
      </p:pic>
      <p:sp>
        <p:nvSpPr>
          <p:cNvPr id="31752" name="テキスト ボックス 16"/>
          <p:cNvSpPr txBox="1">
            <a:spLocks noChangeArrowheads="1"/>
          </p:cNvSpPr>
          <p:nvPr/>
        </p:nvSpPr>
        <p:spPr bwMode="auto">
          <a:xfrm>
            <a:off x="2000250" y="6000750"/>
            <a:ext cx="1800225" cy="369888"/>
          </a:xfrm>
          <a:prstGeom prst="rect">
            <a:avLst/>
          </a:prstGeom>
          <a:noFill/>
          <a:ln w="9525">
            <a:noFill/>
            <a:miter lim="800000"/>
            <a:headEnd/>
            <a:tailEnd/>
          </a:ln>
        </p:spPr>
        <p:txBody>
          <a:bodyPr wrap="none">
            <a:spAutoFit/>
          </a:bodyPr>
          <a:lstStyle/>
          <a:p>
            <a:r>
              <a:rPr lang="ja-JP" altLang="en-US">
                <a:latin typeface="Calibri" pitchFamily="34" charset="0"/>
              </a:rPr>
              <a:t>社会環境の変化</a:t>
            </a:r>
          </a:p>
        </p:txBody>
      </p:sp>
      <p:sp>
        <p:nvSpPr>
          <p:cNvPr id="31753" name="テキスト ボックス 17"/>
          <p:cNvSpPr txBox="1">
            <a:spLocks noChangeArrowheads="1"/>
          </p:cNvSpPr>
          <p:nvPr/>
        </p:nvSpPr>
        <p:spPr bwMode="auto">
          <a:xfrm>
            <a:off x="5214938" y="6000750"/>
            <a:ext cx="1878012" cy="369888"/>
          </a:xfrm>
          <a:prstGeom prst="rect">
            <a:avLst/>
          </a:prstGeom>
          <a:noFill/>
          <a:ln w="9525">
            <a:noFill/>
            <a:miter lim="800000"/>
            <a:headEnd/>
            <a:tailEnd/>
          </a:ln>
        </p:spPr>
        <p:txBody>
          <a:bodyPr wrap="none">
            <a:spAutoFit/>
          </a:bodyPr>
          <a:lstStyle/>
          <a:p>
            <a:r>
              <a:rPr lang="ja-JP" altLang="en-US">
                <a:latin typeface="Calibri" pitchFamily="34" charset="0"/>
              </a:rPr>
              <a:t>“男らしさ”の変化</a:t>
            </a:r>
          </a:p>
        </p:txBody>
      </p:sp>
      <p:sp>
        <p:nvSpPr>
          <p:cNvPr id="49" name="スライド番号プレースホルダ 48"/>
          <p:cNvSpPr>
            <a:spLocks noGrp="1"/>
          </p:cNvSpPr>
          <p:nvPr>
            <p:ph type="sldNum" sz="quarter" idx="12"/>
          </p:nvPr>
        </p:nvSpPr>
        <p:spPr/>
        <p:txBody>
          <a:bodyPr/>
          <a:lstStyle/>
          <a:p>
            <a:pPr>
              <a:defRPr/>
            </a:pPr>
            <a:fld id="{A789CE5D-3524-45E7-B900-B17D3A0E498F}" type="slidenum">
              <a:rPr lang="ja-JP" altLang="en-US" smtClean="0"/>
              <a:pPr>
                <a:defRPr/>
              </a:pPr>
              <a:t>26</a:t>
            </a:fld>
            <a:endParaRPr lang="ja-JP" altLang="en-US"/>
          </a:p>
        </p:txBody>
      </p:sp>
      <p:sp>
        <p:nvSpPr>
          <p:cNvPr id="31755"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51" name="正方形/長方形 50"/>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1757"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８</a:t>
            </a:r>
          </a:p>
        </p:txBody>
      </p:sp>
      <p:sp>
        <p:nvSpPr>
          <p:cNvPr id="31758" name="テキスト ボックス 52"/>
          <p:cNvSpPr txBox="1">
            <a:spLocks noChangeArrowheads="1"/>
          </p:cNvSpPr>
          <p:nvPr/>
        </p:nvSpPr>
        <p:spPr bwMode="auto">
          <a:xfrm>
            <a:off x="-71438" y="504825"/>
            <a:ext cx="2714626"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社会環境の心理への影響</a:t>
            </a:r>
          </a:p>
        </p:txBody>
      </p:sp>
      <p:sp>
        <p:nvSpPr>
          <p:cNvPr id="54" name="正方形/長方形 53"/>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1760" name="テキスト ボックス 54"/>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社会環境の変化で“男らしさ”が変化する</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9"/>
          <p:cNvGrpSpPr>
            <a:grpSpLocks/>
          </p:cNvGrpSpPr>
          <p:nvPr/>
        </p:nvGrpSpPr>
        <p:grpSpPr bwMode="auto">
          <a:xfrm>
            <a:off x="2071670" y="3000370"/>
            <a:ext cx="5072063" cy="916669"/>
            <a:chOff x="2000232" y="2690336"/>
            <a:chExt cx="5072098" cy="899113"/>
          </a:xfrm>
        </p:grpSpPr>
        <p:sp>
          <p:nvSpPr>
            <p:cNvPr id="32783" name="正方形/長方形 3"/>
            <p:cNvSpPr>
              <a:spLocks noChangeArrowheads="1"/>
            </p:cNvSpPr>
            <p:nvPr/>
          </p:nvSpPr>
          <p:spPr bwMode="auto">
            <a:xfrm>
              <a:off x="2000232" y="2690336"/>
              <a:ext cx="5072098" cy="646331"/>
            </a:xfrm>
            <a:prstGeom prst="rect">
              <a:avLst/>
            </a:prstGeom>
            <a:noFill/>
            <a:ln w="9525">
              <a:noFill/>
              <a:miter lim="800000"/>
              <a:headEnd/>
              <a:tailEnd/>
            </a:ln>
          </p:spPr>
          <p:txBody>
            <a:bodyPr>
              <a:spAutoFit/>
            </a:bodyPr>
            <a:lstStyle/>
            <a:p>
              <a:r>
                <a:rPr lang="ja-JP" altLang="en-US" dirty="0">
                  <a:latin typeface="Calibri" pitchFamily="34" charset="0"/>
                </a:rPr>
                <a:t>「男らしさ」とは支配と権力に象徴される、他者への</a:t>
              </a:r>
              <a:endParaRPr lang="en-US" altLang="ja-JP" dirty="0">
                <a:latin typeface="Calibri" pitchFamily="34" charset="0"/>
              </a:endParaRPr>
            </a:p>
            <a:p>
              <a:r>
                <a:rPr lang="ja-JP" altLang="en-US" dirty="0">
                  <a:latin typeface="Calibri" pitchFamily="34" charset="0"/>
                </a:rPr>
                <a:t>「優越性」を増大させ維持する特性だと言える　　　　　　　　　　　　　　　　　　　　　　　　　　　　　　　　　　　　　　　　　　　　　　　　　　　　　　　　　　</a:t>
              </a:r>
            </a:p>
          </p:txBody>
        </p:sp>
        <p:sp>
          <p:nvSpPr>
            <p:cNvPr id="32784" name="正方形/長方形 5"/>
            <p:cNvSpPr>
              <a:spLocks noChangeArrowheads="1"/>
            </p:cNvSpPr>
            <p:nvPr/>
          </p:nvSpPr>
          <p:spPr bwMode="auto">
            <a:xfrm>
              <a:off x="5214964" y="3250895"/>
              <a:ext cx="1781257" cy="338554"/>
            </a:xfrm>
            <a:prstGeom prst="rect">
              <a:avLst/>
            </a:prstGeom>
            <a:noFill/>
            <a:ln w="9525">
              <a:noFill/>
              <a:miter lim="800000"/>
              <a:headEnd/>
              <a:tailEnd/>
            </a:ln>
          </p:spPr>
          <p:txBody>
            <a:bodyPr wrap="none">
              <a:spAutoFit/>
            </a:bodyPr>
            <a:lstStyle/>
            <a:p>
              <a:r>
                <a:rPr lang="ja-JP" altLang="en-US" sz="1600" dirty="0">
                  <a:latin typeface="Calibri" pitchFamily="34" charset="0"/>
                </a:rPr>
                <a:t>（高橋・湯川</a:t>
              </a:r>
              <a:r>
                <a:rPr lang="en-US" altLang="ja-JP" sz="1600" dirty="0">
                  <a:latin typeface="Calibri" pitchFamily="34" charset="0"/>
                </a:rPr>
                <a:t>,2008</a:t>
              </a:r>
              <a:r>
                <a:rPr lang="ja-JP" altLang="en-US" sz="1600" dirty="0">
                  <a:latin typeface="Calibri" pitchFamily="34" charset="0"/>
                </a:rPr>
                <a:t>）</a:t>
              </a:r>
            </a:p>
          </p:txBody>
        </p:sp>
      </p:grpSp>
      <p:sp>
        <p:nvSpPr>
          <p:cNvPr id="32772" name="テキスト ボックス 8"/>
          <p:cNvSpPr txBox="1">
            <a:spLocks noChangeArrowheads="1"/>
          </p:cNvSpPr>
          <p:nvPr/>
        </p:nvSpPr>
        <p:spPr bwMode="auto">
          <a:xfrm>
            <a:off x="1785918" y="1714488"/>
            <a:ext cx="6005512" cy="830263"/>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“男らしさ”とは、他者への優越感を増大させ、</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自らの階級（ステイタス）を手に入れる特性</a:t>
            </a:r>
            <a:endParaRPr lang="en-US" altLang="ja-JP" sz="2400" dirty="0">
              <a:latin typeface="HGP創英角ｺﾞｼｯｸUB" pitchFamily="50" charset="-128"/>
              <a:ea typeface="HGP創英角ｺﾞｼｯｸUB" pitchFamily="50" charset="-128"/>
            </a:endParaRPr>
          </a:p>
        </p:txBody>
      </p:sp>
      <p:sp>
        <p:nvSpPr>
          <p:cNvPr id="3277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45" name="スライド番号プレースホルダ 44"/>
          <p:cNvSpPr>
            <a:spLocks noGrp="1"/>
          </p:cNvSpPr>
          <p:nvPr>
            <p:ph type="sldNum" sz="quarter" idx="12"/>
          </p:nvPr>
        </p:nvSpPr>
        <p:spPr/>
        <p:txBody>
          <a:bodyPr/>
          <a:lstStyle/>
          <a:p>
            <a:pPr>
              <a:defRPr/>
            </a:pPr>
            <a:fld id="{450FA69C-876B-4FA9-825E-9E6CE3AB78C6}" type="slidenum">
              <a:rPr lang="ja-JP" altLang="en-US" smtClean="0"/>
              <a:pPr>
                <a:defRPr/>
              </a:pPr>
              <a:t>27</a:t>
            </a:fld>
            <a:endParaRPr lang="ja-JP" altLang="en-US"/>
          </a:p>
        </p:txBody>
      </p:sp>
      <p:sp>
        <p:nvSpPr>
          <p:cNvPr id="32775"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47" name="正方形/長方形 46"/>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2777"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８</a:t>
            </a:r>
          </a:p>
        </p:txBody>
      </p:sp>
      <p:sp>
        <p:nvSpPr>
          <p:cNvPr id="32778" name="テキスト ボックス 48"/>
          <p:cNvSpPr txBox="1">
            <a:spLocks noChangeArrowheads="1"/>
          </p:cNvSpPr>
          <p:nvPr/>
        </p:nvSpPr>
        <p:spPr bwMode="auto">
          <a:xfrm>
            <a:off x="-71438" y="504825"/>
            <a:ext cx="2714626"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社会環境の心理への影響</a:t>
            </a:r>
          </a:p>
        </p:txBody>
      </p:sp>
      <p:sp>
        <p:nvSpPr>
          <p:cNvPr id="50" name="正方形/長方形 49"/>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2780" name="テキスト ボックス 50"/>
          <p:cNvSpPr txBox="1">
            <a:spLocks noChangeArrowheads="1"/>
          </p:cNvSpPr>
          <p:nvPr/>
        </p:nvSpPr>
        <p:spPr bwMode="auto">
          <a:xfrm>
            <a:off x="2506257" y="219456"/>
            <a:ext cx="6584593" cy="523220"/>
          </a:xfrm>
          <a:prstGeom prst="rect">
            <a:avLst/>
          </a:prstGeom>
          <a:noFill/>
          <a:ln w="9525">
            <a:noFill/>
            <a:miter lim="800000"/>
            <a:headEnd/>
            <a:tailEnd/>
          </a:ln>
        </p:spPr>
        <p:txBody>
          <a:bodyPr wrap="square">
            <a:spAutoFit/>
          </a:bodyPr>
          <a:lstStyle/>
          <a:p>
            <a:r>
              <a:rPr lang="ja-JP" altLang="en-US" sz="2800" dirty="0">
                <a:latin typeface="HGP創英角ｺﾞｼｯｸUB" pitchFamily="50" charset="-128"/>
                <a:ea typeface="HGP創英角ｺﾞｼｯｸUB" pitchFamily="50" charset="-128"/>
              </a:rPr>
              <a:t>“男らしさ”と</a:t>
            </a:r>
            <a:r>
              <a:rPr lang="ja-JP" altLang="en-US" sz="2800" dirty="0" smtClean="0">
                <a:latin typeface="HGP創英角ｺﾞｼｯｸUB" pitchFamily="50" charset="-128"/>
                <a:ea typeface="HGP創英角ｺﾞｼｯｸUB" pitchFamily="50" charset="-128"/>
              </a:rPr>
              <a:t>はステイタスを手に入れる特性</a:t>
            </a:r>
            <a:endParaRPr lang="ja-JP" altLang="en-US" sz="2800" dirty="0">
              <a:latin typeface="HGP創英角ｺﾞｼｯｸUB" pitchFamily="50" charset="-128"/>
              <a:ea typeface="HGP創英角ｺﾞｼｯｸUB" pitchFamily="50" charset="-128"/>
            </a:endParaRPr>
          </a:p>
        </p:txBody>
      </p:sp>
      <p:sp>
        <p:nvSpPr>
          <p:cNvPr id="17" name="角丸四角形 16"/>
          <p:cNvSpPr/>
          <p:nvPr/>
        </p:nvSpPr>
        <p:spPr>
          <a:xfrm>
            <a:off x="1857356" y="2714620"/>
            <a:ext cx="5429288" cy="121444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グループ化 18"/>
          <p:cNvGrpSpPr/>
          <p:nvPr/>
        </p:nvGrpSpPr>
        <p:grpSpPr>
          <a:xfrm>
            <a:off x="1857356" y="4143380"/>
            <a:ext cx="5429288" cy="1214446"/>
            <a:chOff x="1500166" y="4000504"/>
            <a:chExt cx="5429288" cy="1214446"/>
          </a:xfrm>
        </p:grpSpPr>
        <p:grpSp>
          <p:nvGrpSpPr>
            <p:cNvPr id="3" name="グループ化 10"/>
            <p:cNvGrpSpPr>
              <a:grpSpLocks/>
            </p:cNvGrpSpPr>
            <p:nvPr/>
          </p:nvGrpSpPr>
          <p:grpSpPr bwMode="auto">
            <a:xfrm>
              <a:off x="1714480" y="4286256"/>
              <a:ext cx="5035866" cy="909975"/>
              <a:chOff x="2000232" y="4000504"/>
              <a:chExt cx="5035291" cy="910202"/>
            </a:xfrm>
          </p:grpSpPr>
          <p:sp>
            <p:nvSpPr>
              <p:cNvPr id="32781" name="テキスト ボックス 4"/>
              <p:cNvSpPr txBox="1">
                <a:spLocks noChangeArrowheads="1"/>
              </p:cNvSpPr>
              <p:nvPr/>
            </p:nvSpPr>
            <p:spPr bwMode="auto">
              <a:xfrm>
                <a:off x="2000232" y="4000504"/>
                <a:ext cx="4762842" cy="646331"/>
              </a:xfrm>
              <a:prstGeom prst="rect">
                <a:avLst/>
              </a:prstGeom>
              <a:noFill/>
              <a:ln w="9525">
                <a:noFill/>
                <a:miter lim="800000"/>
                <a:headEnd/>
                <a:tailEnd/>
              </a:ln>
            </p:spPr>
            <p:txBody>
              <a:bodyPr wrap="none">
                <a:spAutoFit/>
              </a:bodyPr>
              <a:lstStyle/>
              <a:p>
                <a:r>
                  <a:rPr lang="ja-JP" altLang="en-US" dirty="0">
                    <a:latin typeface="Calibri" pitchFamily="34" charset="0"/>
                  </a:rPr>
                  <a:t>男性は階級意識が強く、自らの力で手に入れた</a:t>
                </a:r>
                <a:endParaRPr lang="en-US" altLang="ja-JP" dirty="0">
                  <a:latin typeface="Calibri" pitchFamily="34" charset="0"/>
                </a:endParaRPr>
              </a:p>
              <a:p>
                <a:r>
                  <a:rPr lang="ja-JP" altLang="en-US" dirty="0">
                    <a:latin typeface="Calibri" pitchFamily="34" charset="0"/>
                  </a:rPr>
                  <a:t>ステイタスによって価値を評価する</a:t>
                </a:r>
                <a:endParaRPr lang="en-US" altLang="ja-JP" dirty="0">
                  <a:latin typeface="Calibri" pitchFamily="34" charset="0"/>
                </a:endParaRPr>
              </a:p>
            </p:txBody>
          </p:sp>
          <p:sp>
            <p:nvSpPr>
              <p:cNvPr id="32782" name="正方形/長方形 7"/>
              <p:cNvSpPr>
                <a:spLocks noChangeArrowheads="1"/>
              </p:cNvSpPr>
              <p:nvPr/>
            </p:nvSpPr>
            <p:spPr bwMode="auto">
              <a:xfrm>
                <a:off x="4928856" y="4572152"/>
                <a:ext cx="2106667" cy="338554"/>
              </a:xfrm>
              <a:prstGeom prst="rect">
                <a:avLst/>
              </a:prstGeom>
              <a:noFill/>
              <a:ln w="9525">
                <a:noFill/>
                <a:miter lim="800000"/>
                <a:headEnd/>
                <a:tailEnd/>
              </a:ln>
            </p:spPr>
            <p:txBody>
              <a:bodyPr wrap="none">
                <a:spAutoFit/>
              </a:bodyPr>
              <a:lstStyle/>
              <a:p>
                <a:r>
                  <a:rPr lang="ja-JP" altLang="en-US" sz="1600" dirty="0">
                    <a:latin typeface="Calibri" pitchFamily="34" charset="0"/>
                  </a:rPr>
                  <a:t>（ﾌﾞﾘｼﾞｯﾄ･ﾌﾞﾘﾅﾝ</a:t>
                </a:r>
                <a:r>
                  <a:rPr lang="en-US" altLang="ja-JP" sz="1600" dirty="0">
                    <a:latin typeface="Calibri" pitchFamily="34" charset="0"/>
                  </a:rPr>
                  <a:t>,2010</a:t>
                </a:r>
                <a:r>
                  <a:rPr lang="ja-JP" altLang="en-US" sz="1600" dirty="0">
                    <a:latin typeface="Calibri" pitchFamily="34" charset="0"/>
                  </a:rPr>
                  <a:t>）</a:t>
                </a:r>
                <a:endParaRPr lang="en-US" altLang="ja-JP" sz="1600" dirty="0">
                  <a:latin typeface="Calibri" pitchFamily="34" charset="0"/>
                </a:endParaRPr>
              </a:p>
            </p:txBody>
          </p:sp>
        </p:grpSp>
        <p:sp>
          <p:nvSpPr>
            <p:cNvPr id="18" name="角丸四角形 17"/>
            <p:cNvSpPr/>
            <p:nvPr/>
          </p:nvSpPr>
          <p:spPr>
            <a:xfrm>
              <a:off x="1500166" y="4000504"/>
              <a:ext cx="5429288" cy="121444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テキスト ボックス 3"/>
          <p:cNvSpPr txBox="1">
            <a:spLocks noChangeArrowheads="1"/>
          </p:cNvSpPr>
          <p:nvPr/>
        </p:nvSpPr>
        <p:spPr bwMode="auto">
          <a:xfrm>
            <a:off x="1357313" y="1714500"/>
            <a:ext cx="6762750"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男性は他人より優位に立つことでステイタスを得る。</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行動の女性化もそのためのプロセスだと考えられる</a:t>
            </a:r>
          </a:p>
        </p:txBody>
      </p:sp>
      <p:grpSp>
        <p:nvGrpSpPr>
          <p:cNvPr id="2" name="グループ化 11"/>
          <p:cNvGrpSpPr>
            <a:grpSpLocks/>
          </p:cNvGrpSpPr>
          <p:nvPr/>
        </p:nvGrpSpPr>
        <p:grpSpPr bwMode="auto">
          <a:xfrm>
            <a:off x="2143125" y="2928938"/>
            <a:ext cx="4572000" cy="1357312"/>
            <a:chOff x="2214546" y="3071810"/>
            <a:chExt cx="4572032" cy="1357322"/>
          </a:xfrm>
        </p:grpSpPr>
        <p:pic>
          <p:nvPicPr>
            <p:cNvPr id="33809" name="Picture 2" descr="クリックすると新しいウィンドウで開きます"/>
            <p:cNvPicPr>
              <a:picLocks noChangeAspect="1" noChangeArrowheads="1"/>
            </p:cNvPicPr>
            <p:nvPr/>
          </p:nvPicPr>
          <p:blipFill>
            <a:blip r:embed="rId2" cstate="print"/>
            <a:srcRect/>
            <a:stretch>
              <a:fillRect/>
            </a:stretch>
          </p:blipFill>
          <p:spPr bwMode="auto">
            <a:xfrm>
              <a:off x="2214546" y="3071810"/>
              <a:ext cx="1285884" cy="1357322"/>
            </a:xfrm>
            <a:prstGeom prst="rect">
              <a:avLst/>
            </a:prstGeom>
            <a:noFill/>
            <a:ln w="9525">
              <a:noFill/>
              <a:miter lim="800000"/>
              <a:headEnd/>
              <a:tailEnd/>
            </a:ln>
          </p:spPr>
        </p:pic>
        <p:pic>
          <p:nvPicPr>
            <p:cNvPr id="33810" name="Picture 10" descr="クリックすると新しいウィンドウで開きます"/>
            <p:cNvPicPr>
              <a:picLocks noChangeAspect="1" noChangeArrowheads="1"/>
            </p:cNvPicPr>
            <p:nvPr/>
          </p:nvPicPr>
          <p:blipFill>
            <a:blip r:embed="rId3" cstate="print"/>
            <a:srcRect/>
            <a:stretch>
              <a:fillRect/>
            </a:stretch>
          </p:blipFill>
          <p:spPr bwMode="auto">
            <a:xfrm>
              <a:off x="5214942" y="3143248"/>
              <a:ext cx="1571636" cy="1200145"/>
            </a:xfrm>
            <a:prstGeom prst="rect">
              <a:avLst/>
            </a:prstGeom>
            <a:noFill/>
            <a:ln w="9525">
              <a:noFill/>
              <a:miter lim="800000"/>
              <a:headEnd/>
              <a:tailEnd/>
            </a:ln>
          </p:spPr>
        </p:pic>
        <p:pic>
          <p:nvPicPr>
            <p:cNvPr id="33811" name="Picture 12" descr="クリックすると新しいウィンドウで開きます"/>
            <p:cNvPicPr>
              <a:picLocks noChangeAspect="1" noChangeArrowheads="1"/>
            </p:cNvPicPr>
            <p:nvPr/>
          </p:nvPicPr>
          <p:blipFill>
            <a:blip r:embed="rId4" cstate="print"/>
            <a:srcRect/>
            <a:stretch>
              <a:fillRect/>
            </a:stretch>
          </p:blipFill>
          <p:spPr bwMode="auto">
            <a:xfrm>
              <a:off x="3643306" y="3143248"/>
              <a:ext cx="1438019" cy="1200152"/>
            </a:xfrm>
            <a:prstGeom prst="rect">
              <a:avLst/>
            </a:prstGeom>
            <a:noFill/>
            <a:ln w="9525">
              <a:noFill/>
              <a:miter lim="800000"/>
              <a:headEnd/>
              <a:tailEnd/>
            </a:ln>
          </p:spPr>
        </p:pic>
      </p:grpSp>
      <p:pic>
        <p:nvPicPr>
          <p:cNvPr id="33796" name="Picture 2" descr="クリックすると新しいウィンドウで開きます"/>
          <p:cNvPicPr>
            <a:picLocks noChangeAspect="1" noChangeArrowheads="1"/>
          </p:cNvPicPr>
          <p:nvPr/>
        </p:nvPicPr>
        <p:blipFill>
          <a:blip r:embed="rId5" cstate="print"/>
          <a:srcRect/>
          <a:stretch>
            <a:fillRect/>
          </a:stretch>
        </p:blipFill>
        <p:spPr bwMode="auto">
          <a:xfrm>
            <a:off x="3071813" y="4786313"/>
            <a:ext cx="857250" cy="790575"/>
          </a:xfrm>
          <a:prstGeom prst="rect">
            <a:avLst/>
          </a:prstGeom>
          <a:noFill/>
          <a:ln w="9525">
            <a:noFill/>
            <a:miter lim="800000"/>
            <a:headEnd/>
            <a:tailEnd/>
          </a:ln>
        </p:spPr>
      </p:pic>
      <p:sp>
        <p:nvSpPr>
          <p:cNvPr id="33797" name="テキスト ボックス 8"/>
          <p:cNvSpPr txBox="1">
            <a:spLocks noChangeArrowheads="1"/>
          </p:cNvSpPr>
          <p:nvPr/>
        </p:nvSpPr>
        <p:spPr bwMode="auto">
          <a:xfrm>
            <a:off x="3929063" y="4929188"/>
            <a:ext cx="2297112" cy="4619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他人への優越感</a:t>
            </a:r>
          </a:p>
        </p:txBody>
      </p:sp>
      <p:pic>
        <p:nvPicPr>
          <p:cNvPr id="33798" name="Picture 2" descr="クリックすると新しいウィンドウで開きます"/>
          <p:cNvPicPr>
            <a:picLocks noChangeAspect="1" noChangeArrowheads="1"/>
          </p:cNvPicPr>
          <p:nvPr/>
        </p:nvPicPr>
        <p:blipFill>
          <a:blip r:embed="rId5" cstate="print"/>
          <a:srcRect/>
          <a:stretch>
            <a:fillRect/>
          </a:stretch>
        </p:blipFill>
        <p:spPr bwMode="auto">
          <a:xfrm>
            <a:off x="4000500" y="5357813"/>
            <a:ext cx="857250" cy="790575"/>
          </a:xfrm>
          <a:prstGeom prst="rect">
            <a:avLst/>
          </a:prstGeom>
          <a:noFill/>
          <a:ln w="9525">
            <a:noFill/>
            <a:miter lim="800000"/>
            <a:headEnd/>
            <a:tailEnd/>
          </a:ln>
        </p:spPr>
      </p:pic>
      <p:sp>
        <p:nvSpPr>
          <p:cNvPr id="33799" name="テキスト ボックス 10"/>
          <p:cNvSpPr txBox="1">
            <a:spLocks noChangeArrowheads="1"/>
          </p:cNvSpPr>
          <p:nvPr/>
        </p:nvSpPr>
        <p:spPr bwMode="auto">
          <a:xfrm>
            <a:off x="4857750" y="5500688"/>
            <a:ext cx="2368550" cy="4619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ステイタスの獲得</a:t>
            </a:r>
          </a:p>
        </p:txBody>
      </p:sp>
      <p:sp>
        <p:nvSpPr>
          <p:cNvPr id="33800" name="テキスト ボックス 12"/>
          <p:cNvSpPr txBox="1">
            <a:spLocks noChangeArrowheads="1"/>
          </p:cNvSpPr>
          <p:nvPr/>
        </p:nvSpPr>
        <p:spPr bwMode="auto">
          <a:xfrm>
            <a:off x="3000375" y="4357688"/>
            <a:ext cx="2909888" cy="4619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男性の行動の女性化</a:t>
            </a:r>
          </a:p>
        </p:txBody>
      </p:sp>
      <p:sp>
        <p:nvSpPr>
          <p:cNvPr id="33801"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48" name="スライド番号プレースホルダ 47"/>
          <p:cNvSpPr>
            <a:spLocks noGrp="1"/>
          </p:cNvSpPr>
          <p:nvPr>
            <p:ph type="sldNum" sz="quarter" idx="12"/>
          </p:nvPr>
        </p:nvSpPr>
        <p:spPr/>
        <p:txBody>
          <a:bodyPr/>
          <a:lstStyle/>
          <a:p>
            <a:pPr>
              <a:defRPr/>
            </a:pPr>
            <a:fld id="{72415871-E505-4E8C-803D-3D176381F855}" type="slidenum">
              <a:rPr lang="ja-JP" altLang="en-US" smtClean="0"/>
              <a:pPr>
                <a:defRPr/>
              </a:pPr>
              <a:t>28</a:t>
            </a:fld>
            <a:endParaRPr lang="ja-JP" altLang="en-US"/>
          </a:p>
        </p:txBody>
      </p:sp>
      <p:sp>
        <p:nvSpPr>
          <p:cNvPr id="33803"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50" name="正方形/長方形 49"/>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380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８</a:t>
            </a:r>
          </a:p>
        </p:txBody>
      </p:sp>
      <p:sp>
        <p:nvSpPr>
          <p:cNvPr id="33806" name="テキスト ボックス 51"/>
          <p:cNvSpPr txBox="1">
            <a:spLocks noChangeArrowheads="1"/>
          </p:cNvSpPr>
          <p:nvPr/>
        </p:nvSpPr>
        <p:spPr bwMode="auto">
          <a:xfrm>
            <a:off x="-71438" y="504825"/>
            <a:ext cx="2714626"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社会環境の心理への影響</a:t>
            </a:r>
          </a:p>
        </p:txBody>
      </p:sp>
      <p:sp>
        <p:nvSpPr>
          <p:cNvPr id="53" name="正方形/長方形 52"/>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3808" name="テキスト ボックス 53"/>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“男性の女性化”はステイタスの獲得</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テキスト ボックス 4"/>
          <p:cNvSpPr txBox="1">
            <a:spLocks noChangeArrowheads="1"/>
          </p:cNvSpPr>
          <p:nvPr/>
        </p:nvSpPr>
        <p:spPr bwMode="auto">
          <a:xfrm>
            <a:off x="1214438" y="1928813"/>
            <a:ext cx="6929437" cy="1200150"/>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本研究では社会環境が男性の“男らしさ”を変化させ</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その変化した“男らしさ”にのっとり男性の購買行動が</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変化したと考えていく</a:t>
            </a:r>
            <a:endParaRPr lang="en-US" altLang="ja-JP" sz="2400">
              <a:latin typeface="HGP創英角ｺﾞｼｯｸUB" pitchFamily="50" charset="-128"/>
              <a:ea typeface="HGP創英角ｺﾞｼｯｸUB" pitchFamily="50" charset="-128"/>
            </a:endParaRPr>
          </a:p>
        </p:txBody>
      </p:sp>
      <p:grpSp>
        <p:nvGrpSpPr>
          <p:cNvPr id="23" name="グループ化 22"/>
          <p:cNvGrpSpPr/>
          <p:nvPr/>
        </p:nvGrpSpPr>
        <p:grpSpPr>
          <a:xfrm>
            <a:off x="714375" y="3500438"/>
            <a:ext cx="7858125" cy="1941512"/>
            <a:chOff x="714375" y="3500438"/>
            <a:chExt cx="7858125" cy="1941512"/>
          </a:xfrm>
        </p:grpSpPr>
        <p:pic>
          <p:nvPicPr>
            <p:cNvPr id="34828" name="Picture 2" descr="クリックすると新しいウィンドウで開きます"/>
            <p:cNvPicPr>
              <a:picLocks noChangeAspect="1" noChangeArrowheads="1"/>
            </p:cNvPicPr>
            <p:nvPr/>
          </p:nvPicPr>
          <p:blipFill>
            <a:blip r:embed="rId2" cstate="print"/>
            <a:srcRect/>
            <a:stretch>
              <a:fillRect/>
            </a:stretch>
          </p:blipFill>
          <p:spPr bwMode="auto">
            <a:xfrm>
              <a:off x="714375" y="3500438"/>
              <a:ext cx="2439217" cy="1653045"/>
            </a:xfrm>
            <a:prstGeom prst="rect">
              <a:avLst/>
            </a:prstGeom>
            <a:noFill/>
            <a:ln w="9525">
              <a:noFill/>
              <a:miter lim="800000"/>
              <a:headEnd/>
              <a:tailEnd/>
            </a:ln>
          </p:spPr>
        </p:pic>
        <p:pic>
          <p:nvPicPr>
            <p:cNvPr id="34829" name="Picture 2" descr="クリックすると新しいウィンドウで開きます"/>
            <p:cNvPicPr>
              <a:picLocks noChangeAspect="1" noChangeArrowheads="1"/>
            </p:cNvPicPr>
            <p:nvPr/>
          </p:nvPicPr>
          <p:blipFill>
            <a:blip r:embed="rId3" cstate="print"/>
            <a:srcRect/>
            <a:stretch>
              <a:fillRect/>
            </a:stretch>
          </p:blipFill>
          <p:spPr bwMode="auto">
            <a:xfrm rot="16200000">
              <a:off x="3212203" y="3931671"/>
              <a:ext cx="790782" cy="785813"/>
            </a:xfrm>
            <a:prstGeom prst="rect">
              <a:avLst/>
            </a:prstGeom>
            <a:noFill/>
            <a:ln w="9525">
              <a:noFill/>
              <a:miter lim="800000"/>
              <a:headEnd/>
              <a:tailEnd/>
            </a:ln>
          </p:spPr>
        </p:pic>
        <p:grpSp>
          <p:nvGrpSpPr>
            <p:cNvPr id="3" name="グループ化 6"/>
            <p:cNvGrpSpPr>
              <a:grpSpLocks/>
            </p:cNvGrpSpPr>
            <p:nvPr/>
          </p:nvGrpSpPr>
          <p:grpSpPr bwMode="auto">
            <a:xfrm>
              <a:off x="4143375" y="3571896"/>
              <a:ext cx="1628829" cy="1464970"/>
              <a:chOff x="5256102" y="4643446"/>
              <a:chExt cx="1628840" cy="1464560"/>
            </a:xfrm>
          </p:grpSpPr>
          <p:pic>
            <p:nvPicPr>
              <p:cNvPr id="34836" name="Picture 12" descr="クリックすると新しいウィンドウで開きます"/>
              <p:cNvPicPr>
                <a:picLocks noChangeAspect="1" noChangeArrowheads="1"/>
              </p:cNvPicPr>
              <p:nvPr/>
            </p:nvPicPr>
            <p:blipFill>
              <a:blip r:embed="rId4" cstate="print"/>
              <a:srcRect/>
              <a:stretch>
                <a:fillRect/>
              </a:stretch>
            </p:blipFill>
            <p:spPr bwMode="auto">
              <a:xfrm>
                <a:off x="5814452" y="5060642"/>
                <a:ext cx="500066" cy="500066"/>
              </a:xfrm>
              <a:prstGeom prst="rect">
                <a:avLst/>
              </a:prstGeom>
              <a:noFill/>
              <a:ln w="9525">
                <a:noFill/>
                <a:miter lim="800000"/>
                <a:headEnd/>
                <a:tailEnd/>
              </a:ln>
            </p:spPr>
          </p:pic>
          <p:pic>
            <p:nvPicPr>
              <p:cNvPr id="34837" name="Picture 8" descr="クリックすると新しいウィンドウで開きます"/>
              <p:cNvPicPr>
                <a:picLocks noChangeAspect="1" noChangeArrowheads="1"/>
              </p:cNvPicPr>
              <p:nvPr/>
            </p:nvPicPr>
            <p:blipFill>
              <a:blip r:embed="rId5" cstate="print"/>
              <a:srcRect/>
              <a:stretch>
                <a:fillRect/>
              </a:stretch>
            </p:blipFill>
            <p:spPr bwMode="auto">
              <a:xfrm>
                <a:off x="6215074" y="4643446"/>
                <a:ext cx="669868" cy="609580"/>
              </a:xfrm>
              <a:prstGeom prst="rect">
                <a:avLst/>
              </a:prstGeom>
              <a:noFill/>
              <a:ln w="9525">
                <a:noFill/>
                <a:miter lim="800000"/>
                <a:headEnd/>
                <a:tailEnd/>
              </a:ln>
            </p:spPr>
          </p:pic>
          <p:pic>
            <p:nvPicPr>
              <p:cNvPr id="34838" name="Picture 10" descr="クリックすると新しいウィンドウで開きます"/>
              <p:cNvPicPr>
                <a:picLocks noChangeAspect="1" noChangeArrowheads="1"/>
              </p:cNvPicPr>
              <p:nvPr/>
            </p:nvPicPr>
            <p:blipFill>
              <a:blip r:embed="rId6" cstate="print"/>
              <a:srcRect/>
              <a:stretch>
                <a:fillRect/>
              </a:stretch>
            </p:blipFill>
            <p:spPr bwMode="auto">
              <a:xfrm>
                <a:off x="5256102" y="5369840"/>
                <a:ext cx="690186" cy="738166"/>
              </a:xfrm>
              <a:prstGeom prst="rect">
                <a:avLst/>
              </a:prstGeom>
              <a:noFill/>
              <a:ln w="9525">
                <a:noFill/>
                <a:miter lim="800000"/>
                <a:headEnd/>
                <a:tailEnd/>
              </a:ln>
            </p:spPr>
          </p:pic>
        </p:grpSp>
        <p:sp>
          <p:nvSpPr>
            <p:cNvPr id="34831" name="テキスト ボックス 10"/>
            <p:cNvSpPr txBox="1">
              <a:spLocks noChangeArrowheads="1"/>
            </p:cNvSpPr>
            <p:nvPr/>
          </p:nvSpPr>
          <p:spPr bwMode="auto">
            <a:xfrm>
              <a:off x="4143375" y="5072514"/>
              <a:ext cx="1877424" cy="369436"/>
            </a:xfrm>
            <a:prstGeom prst="rect">
              <a:avLst/>
            </a:prstGeom>
            <a:noFill/>
            <a:ln w="9525">
              <a:noFill/>
              <a:miter lim="800000"/>
              <a:headEnd/>
              <a:tailEnd/>
            </a:ln>
          </p:spPr>
          <p:txBody>
            <a:bodyPr wrap="none">
              <a:spAutoFit/>
            </a:bodyPr>
            <a:lstStyle/>
            <a:p>
              <a:r>
                <a:rPr lang="ja-JP" altLang="en-US">
                  <a:latin typeface="Calibri" pitchFamily="34" charset="0"/>
                </a:rPr>
                <a:t>“男らしさ”の変化</a:t>
              </a:r>
            </a:p>
          </p:txBody>
        </p:sp>
        <p:pic>
          <p:nvPicPr>
            <p:cNvPr id="34832" name="Picture 2" descr="クリックすると新しいウィンドウで開きます"/>
            <p:cNvPicPr>
              <a:picLocks noChangeAspect="1" noChangeArrowheads="1"/>
            </p:cNvPicPr>
            <p:nvPr/>
          </p:nvPicPr>
          <p:blipFill>
            <a:blip r:embed="rId7" cstate="print"/>
            <a:srcRect/>
            <a:stretch>
              <a:fillRect/>
            </a:stretch>
          </p:blipFill>
          <p:spPr bwMode="auto">
            <a:xfrm>
              <a:off x="7286625" y="3714812"/>
              <a:ext cx="1285875" cy="1357702"/>
            </a:xfrm>
            <a:prstGeom prst="rect">
              <a:avLst/>
            </a:prstGeom>
            <a:noFill/>
            <a:ln w="9525">
              <a:noFill/>
              <a:miter lim="800000"/>
              <a:headEnd/>
              <a:tailEnd/>
            </a:ln>
          </p:spPr>
        </p:pic>
        <p:pic>
          <p:nvPicPr>
            <p:cNvPr id="34833" name="Picture 2" descr="クリックすると新しいウィンドウで開きます"/>
            <p:cNvPicPr>
              <a:picLocks noChangeAspect="1" noChangeArrowheads="1"/>
            </p:cNvPicPr>
            <p:nvPr/>
          </p:nvPicPr>
          <p:blipFill>
            <a:blip r:embed="rId8" cstate="print"/>
            <a:srcRect/>
            <a:stretch>
              <a:fillRect/>
            </a:stretch>
          </p:blipFill>
          <p:spPr bwMode="auto">
            <a:xfrm rot="16200000">
              <a:off x="6105422" y="3967410"/>
              <a:ext cx="790782" cy="857250"/>
            </a:xfrm>
            <a:prstGeom prst="rect">
              <a:avLst/>
            </a:prstGeom>
            <a:noFill/>
            <a:ln w="9525">
              <a:noFill/>
              <a:miter lim="800000"/>
              <a:headEnd/>
              <a:tailEnd/>
            </a:ln>
          </p:spPr>
        </p:pic>
        <p:sp>
          <p:nvSpPr>
            <p:cNvPr id="34834" name="テキスト ボックス 13"/>
            <p:cNvSpPr txBox="1">
              <a:spLocks noChangeArrowheads="1"/>
            </p:cNvSpPr>
            <p:nvPr/>
          </p:nvSpPr>
          <p:spPr bwMode="auto">
            <a:xfrm>
              <a:off x="7215188" y="5072514"/>
              <a:ext cx="1338819" cy="369436"/>
            </a:xfrm>
            <a:prstGeom prst="rect">
              <a:avLst/>
            </a:prstGeom>
            <a:noFill/>
            <a:ln w="9525">
              <a:noFill/>
              <a:miter lim="800000"/>
              <a:headEnd/>
              <a:tailEnd/>
            </a:ln>
          </p:spPr>
          <p:txBody>
            <a:bodyPr wrap="none">
              <a:spAutoFit/>
            </a:bodyPr>
            <a:lstStyle/>
            <a:p>
              <a:r>
                <a:rPr lang="ja-JP" altLang="en-US">
                  <a:latin typeface="Calibri" pitchFamily="34" charset="0"/>
                </a:rPr>
                <a:t>行動の変化</a:t>
              </a:r>
            </a:p>
          </p:txBody>
        </p:sp>
        <p:sp>
          <p:nvSpPr>
            <p:cNvPr id="34835" name="テキスト ボックス 14"/>
            <p:cNvSpPr txBox="1">
              <a:spLocks noChangeArrowheads="1"/>
            </p:cNvSpPr>
            <p:nvPr/>
          </p:nvSpPr>
          <p:spPr bwMode="auto">
            <a:xfrm>
              <a:off x="1285875" y="5072514"/>
              <a:ext cx="1800480" cy="369436"/>
            </a:xfrm>
            <a:prstGeom prst="rect">
              <a:avLst/>
            </a:prstGeom>
            <a:noFill/>
            <a:ln w="9525">
              <a:noFill/>
              <a:miter lim="800000"/>
              <a:headEnd/>
              <a:tailEnd/>
            </a:ln>
          </p:spPr>
          <p:txBody>
            <a:bodyPr wrap="none">
              <a:spAutoFit/>
            </a:bodyPr>
            <a:lstStyle/>
            <a:p>
              <a:r>
                <a:rPr lang="ja-JP" altLang="en-US">
                  <a:latin typeface="Calibri" pitchFamily="34" charset="0"/>
                </a:rPr>
                <a:t>社会環境の変化</a:t>
              </a:r>
            </a:p>
          </p:txBody>
        </p:sp>
      </p:grpSp>
      <p:sp>
        <p:nvSpPr>
          <p:cNvPr id="34820"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1" name="スライド番号プレースホルダ 50"/>
          <p:cNvSpPr>
            <a:spLocks noGrp="1"/>
          </p:cNvSpPr>
          <p:nvPr>
            <p:ph type="sldNum" sz="quarter" idx="12"/>
          </p:nvPr>
        </p:nvSpPr>
        <p:spPr/>
        <p:txBody>
          <a:bodyPr/>
          <a:lstStyle/>
          <a:p>
            <a:pPr>
              <a:defRPr/>
            </a:pPr>
            <a:fld id="{7918902A-F1B9-4FA5-A274-6FCAAE723552}" type="slidenum">
              <a:rPr lang="ja-JP" altLang="en-US" smtClean="0"/>
              <a:pPr>
                <a:defRPr/>
              </a:pPr>
              <a:t>29</a:t>
            </a:fld>
            <a:endParaRPr lang="ja-JP" altLang="en-US"/>
          </a:p>
        </p:txBody>
      </p:sp>
      <p:sp>
        <p:nvSpPr>
          <p:cNvPr id="34822"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53" name="正方形/長方形 52"/>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482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８</a:t>
            </a:r>
          </a:p>
        </p:txBody>
      </p:sp>
      <p:sp>
        <p:nvSpPr>
          <p:cNvPr id="34825" name="テキスト ボックス 54"/>
          <p:cNvSpPr txBox="1">
            <a:spLocks noChangeArrowheads="1"/>
          </p:cNvSpPr>
          <p:nvPr/>
        </p:nvSpPr>
        <p:spPr bwMode="auto">
          <a:xfrm>
            <a:off x="-71438" y="504825"/>
            <a:ext cx="2714626"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社会環境の心理への影響</a:t>
            </a: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4827" name="テキスト ボックス 56"/>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“男らしさ”にのっとり“女性化”している</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テキスト ボックス 3"/>
          <p:cNvSpPr txBox="1">
            <a:spLocks noChangeArrowheads="1"/>
          </p:cNvSpPr>
          <p:nvPr/>
        </p:nvSpPr>
        <p:spPr bwMode="auto">
          <a:xfrm>
            <a:off x="1785938" y="3857625"/>
            <a:ext cx="5788025" cy="1384300"/>
          </a:xfrm>
          <a:prstGeom prst="rect">
            <a:avLst/>
          </a:prstGeom>
          <a:noFill/>
          <a:ln w="9525">
            <a:noFill/>
            <a:miter lim="800000"/>
            <a:headEnd/>
            <a:tailEnd/>
          </a:ln>
        </p:spPr>
        <p:txBody>
          <a:bodyPr wrap="none">
            <a:spAutoFit/>
          </a:bodyPr>
          <a:lstStyle/>
          <a:p>
            <a:r>
              <a:rPr lang="ja-JP" altLang="en-US" sz="2800">
                <a:latin typeface="HGP創英角ｺﾞｼｯｸUB" pitchFamily="50" charset="-128"/>
                <a:ea typeface="HGP創英角ｺﾞｼｯｸUB" pitchFamily="50" charset="-128"/>
              </a:rPr>
              <a:t>女性化した男性“草食系男子”の登場</a:t>
            </a:r>
            <a:endParaRPr lang="en-US" altLang="ja-JP" sz="2800">
              <a:latin typeface="HGP創英角ｺﾞｼｯｸUB" pitchFamily="50" charset="-128"/>
              <a:ea typeface="HGP創英角ｺﾞｼｯｸUB" pitchFamily="50" charset="-128"/>
            </a:endParaRPr>
          </a:p>
          <a:p>
            <a:r>
              <a:rPr lang="ja-JP" altLang="en-US" sz="2800">
                <a:latin typeface="HGP創英角ｺﾞｼｯｸUB" pitchFamily="50" charset="-128"/>
                <a:ea typeface="HGP創英角ｺﾞｼｯｸUB" pitchFamily="50" charset="-128"/>
              </a:rPr>
              <a:t>メディア、市場が注目</a:t>
            </a:r>
            <a:endParaRPr lang="en-US" altLang="ja-JP" sz="2800">
              <a:latin typeface="HGP創英角ｺﾞｼｯｸUB" pitchFamily="50" charset="-128"/>
              <a:ea typeface="HGP創英角ｺﾞｼｯｸUB" pitchFamily="50" charset="-128"/>
            </a:endParaRPr>
          </a:p>
          <a:p>
            <a:endParaRPr lang="ja-JP" altLang="en-US" sz="2800">
              <a:latin typeface="HGP創英角ｺﾞｼｯｸUB" pitchFamily="50" charset="-128"/>
              <a:ea typeface="HGP創英角ｺﾞｼｯｸUB" pitchFamily="50" charset="-128"/>
            </a:endParaRPr>
          </a:p>
        </p:txBody>
      </p:sp>
      <p:sp>
        <p:nvSpPr>
          <p:cNvPr id="9219" name="テキスト ボックス 4"/>
          <p:cNvSpPr txBox="1">
            <a:spLocks noChangeArrowheads="1"/>
          </p:cNvSpPr>
          <p:nvPr/>
        </p:nvSpPr>
        <p:spPr bwMode="auto">
          <a:xfrm>
            <a:off x="2857500" y="3214688"/>
            <a:ext cx="2998788" cy="400050"/>
          </a:xfrm>
          <a:prstGeom prst="rect">
            <a:avLst/>
          </a:prstGeom>
          <a:noFill/>
          <a:ln w="9525">
            <a:noFill/>
            <a:miter lim="800000"/>
            <a:headEnd/>
            <a:tailEnd/>
          </a:ln>
        </p:spPr>
        <p:txBody>
          <a:bodyPr wrap="none">
            <a:spAutoFit/>
          </a:bodyPr>
          <a:lstStyle/>
          <a:p>
            <a:r>
              <a:rPr lang="en-US" altLang="ja-JP" sz="2000">
                <a:latin typeface="Arial Black" pitchFamily="34" charset="0"/>
              </a:rPr>
              <a:t>Research motivated</a:t>
            </a:r>
            <a:endParaRPr lang="ja-JP" altLang="en-US" sz="2000">
              <a:latin typeface="Arial Black" pitchFamily="34" charset="0"/>
            </a:endParaRPr>
          </a:p>
        </p:txBody>
      </p:sp>
      <p:sp>
        <p:nvSpPr>
          <p:cNvPr id="9220" name="テキスト ボックス 7"/>
          <p:cNvSpPr txBox="1">
            <a:spLocks noChangeArrowheads="1"/>
          </p:cNvSpPr>
          <p:nvPr/>
        </p:nvSpPr>
        <p:spPr bwMode="auto">
          <a:xfrm>
            <a:off x="2928938" y="2286000"/>
            <a:ext cx="2954337"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研究動機</a:t>
            </a:r>
          </a:p>
        </p:txBody>
      </p:sp>
      <p:sp>
        <p:nvSpPr>
          <p:cNvPr id="9221"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2" name="スライド番号プレースホルダ 11"/>
          <p:cNvSpPr>
            <a:spLocks noGrp="1"/>
          </p:cNvSpPr>
          <p:nvPr>
            <p:ph type="sldNum" sz="quarter" idx="12"/>
          </p:nvPr>
        </p:nvSpPr>
        <p:spPr/>
        <p:txBody>
          <a:bodyPr/>
          <a:lstStyle/>
          <a:p>
            <a:pPr>
              <a:defRPr/>
            </a:pPr>
            <a:fld id="{80F1BA2E-5AD0-4B95-B655-0A81E538198D}" type="slidenum">
              <a:rPr lang="ja-JP" altLang="en-US" smtClean="0"/>
              <a:pPr>
                <a:defRPr/>
              </a:pPr>
              <a:t>3</a:t>
            </a:fld>
            <a:endParaRPr lang="ja-JP" altLang="en-US"/>
          </a:p>
        </p:txBody>
      </p:sp>
      <p:sp>
        <p:nvSpPr>
          <p:cNvPr id="15" name="正方形/長方形 14"/>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922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１</a:t>
            </a:r>
          </a:p>
        </p:txBody>
      </p:sp>
      <p:sp>
        <p:nvSpPr>
          <p:cNvPr id="9226" name="テキスト ボックス 16"/>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研究動機</a:t>
            </a:r>
          </a:p>
        </p:txBody>
      </p:sp>
      <p:sp>
        <p:nvSpPr>
          <p:cNvPr id="18" name="正方形/長方形 1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228" name="テキスト ボックス 18"/>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“女性化した男性”に注目</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テキスト ボックス 7"/>
          <p:cNvSpPr txBox="1">
            <a:spLocks noChangeArrowheads="1"/>
          </p:cNvSpPr>
          <p:nvPr/>
        </p:nvSpPr>
        <p:spPr bwMode="auto">
          <a:xfrm>
            <a:off x="1214438" y="1928813"/>
            <a:ext cx="7316426" cy="1200329"/>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以上より本研究では、社会環境の変化が影響している</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ことを念頭に置いたうえで、“男性の女性化”</a:t>
            </a:r>
            <a:r>
              <a:rPr lang="ja-JP" altLang="en-US" sz="2400" dirty="0" smtClean="0">
                <a:latin typeface="HGP創英角ｺﾞｼｯｸUB" pitchFamily="50" charset="-128"/>
                <a:ea typeface="HGP創英角ｺﾞｼｯｸUB" pitchFamily="50" charset="-128"/>
              </a:rPr>
              <a:t>の要因</a:t>
            </a:r>
            <a:r>
              <a:rPr lang="ja-JP" altLang="en-US" sz="2400" dirty="0">
                <a:latin typeface="HGP創英角ｺﾞｼｯｸUB" pitchFamily="50" charset="-128"/>
                <a:ea typeface="HGP創英角ｺﾞｼｯｸUB" pitchFamily="50" charset="-128"/>
              </a:rPr>
              <a:t>が</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変化した“男らしさ”であることを明らかにする</a:t>
            </a:r>
            <a:endParaRPr lang="en-US" altLang="ja-JP" sz="2400" dirty="0">
              <a:latin typeface="HGP創英角ｺﾞｼｯｸUB" pitchFamily="50" charset="-128"/>
              <a:ea typeface="HGP創英角ｺﾞｼｯｸUB" pitchFamily="50" charset="-128"/>
            </a:endParaRPr>
          </a:p>
        </p:txBody>
      </p:sp>
      <p:grpSp>
        <p:nvGrpSpPr>
          <p:cNvPr id="2" name="グループ化 20"/>
          <p:cNvGrpSpPr>
            <a:grpSpLocks/>
          </p:cNvGrpSpPr>
          <p:nvPr/>
        </p:nvGrpSpPr>
        <p:grpSpPr bwMode="auto">
          <a:xfrm>
            <a:off x="714375" y="3500438"/>
            <a:ext cx="7858125" cy="1941512"/>
            <a:chOff x="357158" y="3643314"/>
            <a:chExt cx="7858180" cy="1940968"/>
          </a:xfrm>
        </p:grpSpPr>
        <p:pic>
          <p:nvPicPr>
            <p:cNvPr id="35853" name="Picture 2" descr="クリックすると新しいウィンドウで開きます"/>
            <p:cNvPicPr>
              <a:picLocks noChangeAspect="1" noChangeArrowheads="1"/>
            </p:cNvPicPr>
            <p:nvPr/>
          </p:nvPicPr>
          <p:blipFill>
            <a:blip r:embed="rId2" cstate="print"/>
            <a:srcRect/>
            <a:stretch>
              <a:fillRect/>
            </a:stretch>
          </p:blipFill>
          <p:spPr bwMode="auto">
            <a:xfrm>
              <a:off x="357158" y="3643314"/>
              <a:ext cx="2439234" cy="1652582"/>
            </a:xfrm>
            <a:prstGeom prst="rect">
              <a:avLst/>
            </a:prstGeom>
            <a:noFill/>
            <a:ln w="9525">
              <a:noFill/>
              <a:miter lim="800000"/>
              <a:headEnd/>
              <a:tailEnd/>
            </a:ln>
          </p:spPr>
        </p:pic>
        <p:pic>
          <p:nvPicPr>
            <p:cNvPr id="35854" name="Picture 2" descr="クリックすると新しいウィンドウで開きます"/>
            <p:cNvPicPr>
              <a:picLocks noChangeAspect="1" noChangeArrowheads="1"/>
            </p:cNvPicPr>
            <p:nvPr/>
          </p:nvPicPr>
          <p:blipFill>
            <a:blip r:embed="rId3" cstate="print"/>
            <a:srcRect/>
            <a:stretch>
              <a:fillRect/>
            </a:stretch>
          </p:blipFill>
          <p:spPr bwMode="auto">
            <a:xfrm rot="-5400000">
              <a:off x="2855117" y="4074313"/>
              <a:ext cx="790560" cy="785818"/>
            </a:xfrm>
            <a:prstGeom prst="rect">
              <a:avLst/>
            </a:prstGeom>
            <a:noFill/>
            <a:ln w="9525">
              <a:noFill/>
              <a:miter lim="800000"/>
              <a:headEnd/>
              <a:tailEnd/>
            </a:ln>
          </p:spPr>
        </p:pic>
        <p:grpSp>
          <p:nvGrpSpPr>
            <p:cNvPr id="3" name="グループ化 6"/>
            <p:cNvGrpSpPr>
              <a:grpSpLocks/>
            </p:cNvGrpSpPr>
            <p:nvPr/>
          </p:nvGrpSpPr>
          <p:grpSpPr bwMode="auto">
            <a:xfrm>
              <a:off x="3786182" y="3714752"/>
              <a:ext cx="1628840" cy="1464560"/>
              <a:chOff x="5256102" y="4643446"/>
              <a:chExt cx="1628840" cy="1464560"/>
            </a:xfrm>
          </p:grpSpPr>
          <p:pic>
            <p:nvPicPr>
              <p:cNvPr id="35861" name="Picture 12" descr="クリックすると新しいウィンドウで開きます"/>
              <p:cNvPicPr>
                <a:picLocks noChangeAspect="1" noChangeArrowheads="1"/>
              </p:cNvPicPr>
              <p:nvPr/>
            </p:nvPicPr>
            <p:blipFill>
              <a:blip r:embed="rId4" cstate="print"/>
              <a:srcRect/>
              <a:stretch>
                <a:fillRect/>
              </a:stretch>
            </p:blipFill>
            <p:spPr bwMode="auto">
              <a:xfrm>
                <a:off x="5814452" y="5060642"/>
                <a:ext cx="500066" cy="500066"/>
              </a:xfrm>
              <a:prstGeom prst="rect">
                <a:avLst/>
              </a:prstGeom>
              <a:noFill/>
              <a:ln w="9525">
                <a:noFill/>
                <a:miter lim="800000"/>
                <a:headEnd/>
                <a:tailEnd/>
              </a:ln>
            </p:spPr>
          </p:pic>
          <p:pic>
            <p:nvPicPr>
              <p:cNvPr id="35862" name="Picture 8" descr="クリックすると新しいウィンドウで開きます"/>
              <p:cNvPicPr>
                <a:picLocks noChangeAspect="1" noChangeArrowheads="1"/>
              </p:cNvPicPr>
              <p:nvPr/>
            </p:nvPicPr>
            <p:blipFill>
              <a:blip r:embed="rId5" cstate="print"/>
              <a:srcRect/>
              <a:stretch>
                <a:fillRect/>
              </a:stretch>
            </p:blipFill>
            <p:spPr bwMode="auto">
              <a:xfrm>
                <a:off x="6215074" y="4643446"/>
                <a:ext cx="669868" cy="609580"/>
              </a:xfrm>
              <a:prstGeom prst="rect">
                <a:avLst/>
              </a:prstGeom>
              <a:noFill/>
              <a:ln w="9525">
                <a:noFill/>
                <a:miter lim="800000"/>
                <a:headEnd/>
                <a:tailEnd/>
              </a:ln>
            </p:spPr>
          </p:pic>
          <p:pic>
            <p:nvPicPr>
              <p:cNvPr id="35863" name="Picture 10" descr="クリックすると新しいウィンドウで開きます"/>
              <p:cNvPicPr>
                <a:picLocks noChangeAspect="1" noChangeArrowheads="1"/>
              </p:cNvPicPr>
              <p:nvPr/>
            </p:nvPicPr>
            <p:blipFill>
              <a:blip r:embed="rId6" cstate="print"/>
              <a:srcRect/>
              <a:stretch>
                <a:fillRect/>
              </a:stretch>
            </p:blipFill>
            <p:spPr bwMode="auto">
              <a:xfrm>
                <a:off x="5256102" y="5369840"/>
                <a:ext cx="690186" cy="738166"/>
              </a:xfrm>
              <a:prstGeom prst="rect">
                <a:avLst/>
              </a:prstGeom>
              <a:noFill/>
              <a:ln w="9525">
                <a:noFill/>
                <a:miter lim="800000"/>
                <a:headEnd/>
                <a:tailEnd/>
              </a:ln>
            </p:spPr>
          </p:pic>
        </p:grpSp>
        <p:sp>
          <p:nvSpPr>
            <p:cNvPr id="35856" name="テキスト ボックス 24"/>
            <p:cNvSpPr txBox="1">
              <a:spLocks noChangeArrowheads="1"/>
            </p:cNvSpPr>
            <p:nvPr/>
          </p:nvSpPr>
          <p:spPr bwMode="auto">
            <a:xfrm>
              <a:off x="3786182" y="5214950"/>
              <a:ext cx="1877437" cy="369332"/>
            </a:xfrm>
            <a:prstGeom prst="rect">
              <a:avLst/>
            </a:prstGeom>
            <a:noFill/>
            <a:ln w="9525">
              <a:noFill/>
              <a:miter lim="800000"/>
              <a:headEnd/>
              <a:tailEnd/>
            </a:ln>
          </p:spPr>
          <p:txBody>
            <a:bodyPr wrap="none">
              <a:spAutoFit/>
            </a:bodyPr>
            <a:lstStyle/>
            <a:p>
              <a:r>
                <a:rPr lang="ja-JP" altLang="en-US">
                  <a:latin typeface="Calibri" pitchFamily="34" charset="0"/>
                </a:rPr>
                <a:t>“男らしさ”の変化</a:t>
              </a:r>
            </a:p>
          </p:txBody>
        </p:sp>
        <p:pic>
          <p:nvPicPr>
            <p:cNvPr id="35857" name="Picture 2" descr="クリックすると新しいウィンドウで開きます"/>
            <p:cNvPicPr>
              <a:picLocks noChangeAspect="1" noChangeArrowheads="1"/>
            </p:cNvPicPr>
            <p:nvPr/>
          </p:nvPicPr>
          <p:blipFill>
            <a:blip r:embed="rId7" cstate="print"/>
            <a:srcRect/>
            <a:stretch>
              <a:fillRect/>
            </a:stretch>
          </p:blipFill>
          <p:spPr bwMode="auto">
            <a:xfrm>
              <a:off x="6929454" y="3857628"/>
              <a:ext cx="1285884" cy="1357322"/>
            </a:xfrm>
            <a:prstGeom prst="rect">
              <a:avLst/>
            </a:prstGeom>
            <a:noFill/>
            <a:ln w="9525">
              <a:noFill/>
              <a:miter lim="800000"/>
              <a:headEnd/>
              <a:tailEnd/>
            </a:ln>
          </p:spPr>
        </p:pic>
        <p:pic>
          <p:nvPicPr>
            <p:cNvPr id="35858" name="Picture 2" descr="クリックすると新しいウィンドウで開きます"/>
            <p:cNvPicPr>
              <a:picLocks noChangeAspect="1" noChangeArrowheads="1"/>
            </p:cNvPicPr>
            <p:nvPr/>
          </p:nvPicPr>
          <p:blipFill>
            <a:blip r:embed="rId8" cstate="print"/>
            <a:srcRect/>
            <a:stretch>
              <a:fillRect/>
            </a:stretch>
          </p:blipFill>
          <p:spPr bwMode="auto">
            <a:xfrm rot="-5400000">
              <a:off x="5748356" y="4110032"/>
              <a:ext cx="790560" cy="857256"/>
            </a:xfrm>
            <a:prstGeom prst="rect">
              <a:avLst/>
            </a:prstGeom>
            <a:noFill/>
            <a:ln w="9525">
              <a:noFill/>
              <a:miter lim="800000"/>
              <a:headEnd/>
              <a:tailEnd/>
            </a:ln>
          </p:spPr>
        </p:pic>
        <p:sp>
          <p:nvSpPr>
            <p:cNvPr id="35859" name="テキスト ボックス 27"/>
            <p:cNvSpPr txBox="1">
              <a:spLocks noChangeArrowheads="1"/>
            </p:cNvSpPr>
            <p:nvPr/>
          </p:nvSpPr>
          <p:spPr bwMode="auto">
            <a:xfrm>
              <a:off x="6858016" y="5214950"/>
              <a:ext cx="1338828" cy="369332"/>
            </a:xfrm>
            <a:prstGeom prst="rect">
              <a:avLst/>
            </a:prstGeom>
            <a:noFill/>
            <a:ln w="9525">
              <a:noFill/>
              <a:miter lim="800000"/>
              <a:headEnd/>
              <a:tailEnd/>
            </a:ln>
          </p:spPr>
          <p:txBody>
            <a:bodyPr wrap="none">
              <a:spAutoFit/>
            </a:bodyPr>
            <a:lstStyle/>
            <a:p>
              <a:r>
                <a:rPr lang="ja-JP" altLang="en-US">
                  <a:latin typeface="Calibri" pitchFamily="34" charset="0"/>
                </a:rPr>
                <a:t>行動の変化</a:t>
              </a:r>
            </a:p>
          </p:txBody>
        </p:sp>
        <p:sp>
          <p:nvSpPr>
            <p:cNvPr id="35860" name="テキスト ボックス 28"/>
            <p:cNvSpPr txBox="1">
              <a:spLocks noChangeArrowheads="1"/>
            </p:cNvSpPr>
            <p:nvPr/>
          </p:nvSpPr>
          <p:spPr bwMode="auto">
            <a:xfrm>
              <a:off x="928662" y="5214950"/>
              <a:ext cx="1800493" cy="369332"/>
            </a:xfrm>
            <a:prstGeom prst="rect">
              <a:avLst/>
            </a:prstGeom>
            <a:noFill/>
            <a:ln w="9525">
              <a:noFill/>
              <a:miter lim="800000"/>
              <a:headEnd/>
              <a:tailEnd/>
            </a:ln>
          </p:spPr>
          <p:txBody>
            <a:bodyPr wrap="none">
              <a:spAutoFit/>
            </a:bodyPr>
            <a:lstStyle/>
            <a:p>
              <a:r>
                <a:rPr lang="ja-JP" altLang="en-US">
                  <a:latin typeface="Calibri" pitchFamily="34" charset="0"/>
                </a:rPr>
                <a:t>社会環境の変化</a:t>
              </a:r>
            </a:p>
          </p:txBody>
        </p:sp>
      </p:grpSp>
      <p:sp>
        <p:nvSpPr>
          <p:cNvPr id="33" name="角丸四角形 32"/>
          <p:cNvSpPr/>
          <p:nvPr/>
        </p:nvSpPr>
        <p:spPr>
          <a:xfrm>
            <a:off x="3643313" y="3357563"/>
            <a:ext cx="2786062" cy="221456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5845"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3" name="スライド番号プレースホルダ 52"/>
          <p:cNvSpPr>
            <a:spLocks noGrp="1"/>
          </p:cNvSpPr>
          <p:nvPr>
            <p:ph type="sldNum" sz="quarter" idx="12"/>
          </p:nvPr>
        </p:nvSpPr>
        <p:spPr/>
        <p:txBody>
          <a:bodyPr/>
          <a:lstStyle/>
          <a:p>
            <a:pPr>
              <a:defRPr/>
            </a:pPr>
            <a:fld id="{0B58F100-6885-4676-AC22-CD951B66A61B}" type="slidenum">
              <a:rPr lang="ja-JP" altLang="en-US" smtClean="0"/>
              <a:pPr>
                <a:defRPr/>
              </a:pPr>
              <a:t>30</a:t>
            </a:fld>
            <a:endParaRPr lang="ja-JP" altLang="en-US"/>
          </a:p>
        </p:txBody>
      </p:sp>
      <p:sp>
        <p:nvSpPr>
          <p:cNvPr id="35847"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55" name="正方形/長方形 54"/>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5849"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８</a:t>
            </a:r>
          </a:p>
        </p:txBody>
      </p:sp>
      <p:sp>
        <p:nvSpPr>
          <p:cNvPr id="35850" name="テキスト ボックス 56"/>
          <p:cNvSpPr txBox="1">
            <a:spLocks noChangeArrowheads="1"/>
          </p:cNvSpPr>
          <p:nvPr/>
        </p:nvSpPr>
        <p:spPr bwMode="auto">
          <a:xfrm>
            <a:off x="-71438" y="504825"/>
            <a:ext cx="2714626"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社会環境の心理への影響</a:t>
            </a:r>
          </a:p>
        </p:txBody>
      </p:sp>
      <p:sp>
        <p:nvSpPr>
          <p:cNvPr id="58" name="正方形/長方形 5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5852" name="テキスト ボックス 59"/>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変化した“男らしさ”を研究する</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テキスト ボックス 3"/>
          <p:cNvSpPr txBox="1">
            <a:spLocks noChangeArrowheads="1"/>
          </p:cNvSpPr>
          <p:nvPr/>
        </p:nvSpPr>
        <p:spPr bwMode="auto">
          <a:xfrm>
            <a:off x="714375" y="3857625"/>
            <a:ext cx="7812088" cy="461963"/>
          </a:xfrm>
          <a:prstGeom prst="rect">
            <a:avLst/>
          </a:prstGeom>
          <a:noFill/>
          <a:ln w="9525">
            <a:noFill/>
            <a:miter lim="800000"/>
            <a:headEnd/>
            <a:tailEnd/>
          </a:ln>
        </p:spPr>
        <p:txBody>
          <a:bodyPr wrap="none">
            <a:spAutoFit/>
          </a:bodyPr>
          <a:lstStyle/>
          <a:p>
            <a:r>
              <a:rPr lang="ja-JP" altLang="ja-JP" sz="2400">
                <a:latin typeface="HGP創英角ｺﾞｼｯｸUB" pitchFamily="50" charset="-128"/>
                <a:ea typeface="HGP創英角ｺﾞｼｯｸUB" pitchFamily="50" charset="-128"/>
              </a:rPr>
              <a:t>男性の購買行動に影響をもたらしている</a:t>
            </a:r>
            <a:r>
              <a:rPr lang="ja-JP" altLang="en-US" sz="2400">
                <a:latin typeface="HGP創英角ｺﾞｼｯｸUB" pitchFamily="50" charset="-128"/>
                <a:ea typeface="HGP創英角ｺﾞｼｯｸUB" pitchFamily="50" charset="-128"/>
              </a:rPr>
              <a:t>“男らしさ”</a:t>
            </a:r>
            <a:r>
              <a:rPr lang="ja-JP" altLang="ja-JP" sz="2400">
                <a:latin typeface="HGP創英角ｺﾞｼｯｸUB" pitchFamily="50" charset="-128"/>
                <a:ea typeface="HGP創英角ｺﾞｼｯｸUB" pitchFamily="50" charset="-128"/>
              </a:rPr>
              <a:t>とは何か</a:t>
            </a:r>
          </a:p>
        </p:txBody>
      </p:sp>
      <p:sp>
        <p:nvSpPr>
          <p:cNvPr id="36867" name="テキスト ボックス 8"/>
          <p:cNvSpPr txBox="1">
            <a:spLocks noChangeArrowheads="1"/>
          </p:cNvSpPr>
          <p:nvPr/>
        </p:nvSpPr>
        <p:spPr bwMode="auto">
          <a:xfrm>
            <a:off x="3071813" y="2286000"/>
            <a:ext cx="2954337"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問題意識</a:t>
            </a:r>
          </a:p>
        </p:txBody>
      </p:sp>
      <p:sp>
        <p:nvSpPr>
          <p:cNvPr id="36868" name="正方形/長方形 9"/>
          <p:cNvSpPr>
            <a:spLocks noChangeArrowheads="1"/>
          </p:cNvSpPr>
          <p:nvPr/>
        </p:nvSpPr>
        <p:spPr bwMode="auto">
          <a:xfrm>
            <a:off x="2571750" y="3214688"/>
            <a:ext cx="4321175" cy="461962"/>
          </a:xfrm>
          <a:prstGeom prst="rect">
            <a:avLst/>
          </a:prstGeom>
          <a:noFill/>
          <a:ln w="9525">
            <a:noFill/>
            <a:miter lim="800000"/>
            <a:headEnd/>
            <a:tailEnd/>
          </a:ln>
        </p:spPr>
        <p:txBody>
          <a:bodyPr wrap="none">
            <a:spAutoFit/>
          </a:bodyPr>
          <a:lstStyle/>
          <a:p>
            <a:r>
              <a:rPr lang="en-US" altLang="ja-JP" sz="2400">
                <a:latin typeface="Arial Black" pitchFamily="34" charset="0"/>
              </a:rPr>
              <a:t>Awareness of the issues</a:t>
            </a:r>
          </a:p>
        </p:txBody>
      </p:sp>
      <p:sp>
        <p:nvSpPr>
          <p:cNvPr id="41" name="スライド番号プレースホルダ 40"/>
          <p:cNvSpPr>
            <a:spLocks noGrp="1"/>
          </p:cNvSpPr>
          <p:nvPr>
            <p:ph type="sldNum" sz="quarter" idx="12"/>
          </p:nvPr>
        </p:nvSpPr>
        <p:spPr/>
        <p:txBody>
          <a:bodyPr/>
          <a:lstStyle/>
          <a:p>
            <a:pPr>
              <a:defRPr/>
            </a:pPr>
            <a:fld id="{87BF06D2-C098-4C8B-B530-2EB720769CA9}" type="slidenum">
              <a:rPr lang="ja-JP" altLang="en-US" smtClean="0"/>
              <a:pPr>
                <a:defRPr/>
              </a:pPr>
              <a:t>31</a:t>
            </a:fld>
            <a:endParaRPr lang="ja-JP" altLang="en-US"/>
          </a:p>
        </p:txBody>
      </p:sp>
      <p:sp>
        <p:nvSpPr>
          <p:cNvPr id="36870"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36871"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44" name="正方形/長方形 43"/>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6873"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９</a:t>
            </a:r>
          </a:p>
        </p:txBody>
      </p:sp>
      <p:sp>
        <p:nvSpPr>
          <p:cNvPr id="36874" name="テキスト ボックス 45"/>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問題意識</a:t>
            </a:r>
          </a:p>
        </p:txBody>
      </p:sp>
      <p:sp>
        <p:nvSpPr>
          <p:cNvPr id="47" name="正方形/長方形 4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6876" name="テキスト ボックス 47"/>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購買行動を変化させる“男らしさ”とは</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テキスト ボックス 3"/>
          <p:cNvSpPr txBox="1">
            <a:spLocks noChangeArrowheads="1"/>
          </p:cNvSpPr>
          <p:nvPr/>
        </p:nvSpPr>
        <p:spPr bwMode="auto">
          <a:xfrm>
            <a:off x="857224" y="1142984"/>
            <a:ext cx="8065028" cy="1569660"/>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本研究で</a:t>
            </a:r>
            <a:r>
              <a:rPr lang="ja-JP" altLang="en-US" sz="2400" dirty="0" smtClean="0">
                <a:latin typeface="HGP創英角ｺﾞｼｯｸUB" pitchFamily="50" charset="-128"/>
                <a:ea typeface="HGP創英角ｺﾞｼｯｸUB" pitchFamily="50" charset="-128"/>
              </a:rPr>
              <a:t>は事前アンケートで購買者と非購買者の割合が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均衡していて、行動の女性化の事例として適していることから</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「化粧水」の購買行動を研究対象とし、そのうえで男性が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“男らしさ”にのっとり化粧水を購買していることを示していく</a:t>
            </a:r>
            <a:endParaRPr lang="en-US" altLang="ja-JP" sz="2400" dirty="0">
              <a:latin typeface="HGP創英角ｺﾞｼｯｸUB" pitchFamily="50" charset="-128"/>
              <a:ea typeface="HGP創英角ｺﾞｼｯｸUB" pitchFamily="50" charset="-128"/>
            </a:endParaRPr>
          </a:p>
        </p:txBody>
      </p:sp>
      <p:graphicFrame>
        <p:nvGraphicFramePr>
          <p:cNvPr id="2050" name="グラフ 5"/>
          <p:cNvGraphicFramePr>
            <a:graphicFrameLocks/>
          </p:cNvGraphicFramePr>
          <p:nvPr/>
        </p:nvGraphicFramePr>
        <p:xfrm>
          <a:off x="849794" y="2857496"/>
          <a:ext cx="7358062" cy="3460750"/>
        </p:xfrm>
        <a:graphic>
          <a:graphicData uri="http://schemas.openxmlformats.org/presentationml/2006/ole">
            <p:oleObj spid="_x0000_s2050" r:id="rId4" imgW="7358510" imgH="3029975" progId="Excel.Sheet.8">
              <p:embed/>
            </p:oleObj>
          </a:graphicData>
        </a:graphic>
      </p:graphicFrame>
      <p:sp>
        <p:nvSpPr>
          <p:cNvPr id="7" name="円/楕円 6"/>
          <p:cNvSpPr/>
          <p:nvPr/>
        </p:nvSpPr>
        <p:spPr>
          <a:xfrm>
            <a:off x="3428992" y="4071942"/>
            <a:ext cx="1071562" cy="2214563"/>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5" name="スライド番号プレースホルダ 44"/>
          <p:cNvSpPr>
            <a:spLocks noGrp="1"/>
          </p:cNvSpPr>
          <p:nvPr>
            <p:ph type="sldNum" sz="quarter" idx="12"/>
          </p:nvPr>
        </p:nvSpPr>
        <p:spPr/>
        <p:txBody>
          <a:bodyPr/>
          <a:lstStyle/>
          <a:p>
            <a:pPr>
              <a:defRPr/>
            </a:pPr>
            <a:fld id="{8346383B-8938-4129-8B8D-257F70F991F3}" type="slidenum">
              <a:rPr lang="ja-JP" altLang="en-US" smtClean="0"/>
              <a:pPr>
                <a:defRPr/>
              </a:pPr>
              <a:t>32</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057"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a:latin typeface="HGS創英角ｺﾞｼｯｸUB" pitchFamily="50" charset="-128"/>
                <a:ea typeface="HGS創英角ｺﾞｼｯｸUB" pitchFamily="50" charset="-128"/>
              </a:rPr>
              <a:t>10</a:t>
            </a:r>
            <a:endParaRPr lang="ja-JP" altLang="en-US" sz="3200">
              <a:latin typeface="HGS創英角ｺﾞｼｯｸUB" pitchFamily="50" charset="-128"/>
              <a:ea typeface="HGS創英角ｺﾞｼｯｸUB" pitchFamily="50" charset="-128"/>
            </a:endParaRPr>
          </a:p>
        </p:txBody>
      </p:sp>
      <p:sp>
        <p:nvSpPr>
          <p:cNvPr id="2058" name="テキスト ボックス 49"/>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今後の方向性</a:t>
            </a:r>
          </a:p>
        </p:txBody>
      </p:sp>
      <p:sp>
        <p:nvSpPr>
          <p:cNvPr id="51" name="正方形/長方形 50"/>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60" name="テキスト ボックス 51"/>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“化粧水”の購買者・非購買者に注目する</a:t>
            </a:r>
          </a:p>
        </p:txBody>
      </p:sp>
      <p:sp>
        <p:nvSpPr>
          <p:cNvPr id="11" name="テキスト ボックス 10"/>
          <p:cNvSpPr txBox="1"/>
          <p:nvPr/>
        </p:nvSpPr>
        <p:spPr>
          <a:xfrm>
            <a:off x="747496" y="2857496"/>
            <a:ext cx="543739" cy="307777"/>
          </a:xfrm>
          <a:prstGeom prst="rect">
            <a:avLst/>
          </a:prstGeom>
          <a:noFill/>
        </p:spPr>
        <p:txBody>
          <a:bodyPr wrap="none" rtlCol="0">
            <a:spAutoFit/>
          </a:bodyPr>
          <a:lstStyle/>
          <a:p>
            <a:r>
              <a:rPr kumimoji="1" lang="ja-JP" altLang="en-US" sz="1400" dirty="0" smtClean="0"/>
              <a:t>（人）</a:t>
            </a:r>
            <a:endParaRPr kumimoji="1" lang="ja-JP" altLang="en-US" sz="1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正方形/長方形 3"/>
          <p:cNvSpPr>
            <a:spLocks noChangeArrowheads="1"/>
          </p:cNvSpPr>
          <p:nvPr/>
        </p:nvSpPr>
        <p:spPr bwMode="auto">
          <a:xfrm>
            <a:off x="1357313" y="1571625"/>
            <a:ext cx="6643687" cy="830263"/>
          </a:xfrm>
          <a:prstGeom prst="rect">
            <a:avLst/>
          </a:prstGeom>
          <a:noFill/>
          <a:ln w="9525">
            <a:noFill/>
            <a:miter lim="800000"/>
            <a:headEnd/>
            <a:tailEnd/>
          </a:ln>
        </p:spPr>
        <p:txBody>
          <a:bodyPr>
            <a:spAutoFit/>
          </a:bodyPr>
          <a:lstStyle/>
          <a:p>
            <a:r>
              <a:rPr lang="ja-JP" altLang="en-US" sz="2400">
                <a:latin typeface="HGP創英角ｺﾞｼｯｸUB" pitchFamily="50" charset="-128"/>
                <a:ea typeface="HGP創英角ｺﾞｼｯｸUB" pitchFamily="50" charset="-128"/>
              </a:rPr>
              <a:t>事前アンケートから化粧水を対象とした購買行動</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パターンは３つに分類できる（非購買を含む）</a:t>
            </a:r>
          </a:p>
        </p:txBody>
      </p:sp>
      <p:pic>
        <p:nvPicPr>
          <p:cNvPr id="37891" name="Picture 4" descr="クリックすると新しいウィンドウで開きます"/>
          <p:cNvPicPr>
            <a:picLocks noChangeAspect="1" noChangeArrowheads="1"/>
          </p:cNvPicPr>
          <p:nvPr/>
        </p:nvPicPr>
        <p:blipFill>
          <a:blip r:embed="rId3" cstate="print"/>
          <a:srcRect/>
          <a:stretch>
            <a:fillRect/>
          </a:stretch>
        </p:blipFill>
        <p:spPr bwMode="auto">
          <a:xfrm>
            <a:off x="1571625" y="3000375"/>
            <a:ext cx="1643063" cy="1725613"/>
          </a:xfrm>
          <a:prstGeom prst="rect">
            <a:avLst/>
          </a:prstGeom>
          <a:noFill/>
          <a:ln w="9525">
            <a:noFill/>
            <a:miter lim="800000"/>
            <a:headEnd/>
            <a:tailEnd/>
          </a:ln>
        </p:spPr>
      </p:pic>
      <p:pic>
        <p:nvPicPr>
          <p:cNvPr id="37892" name="Picture 8" descr="クリックすると新しいウィンドウで開きます"/>
          <p:cNvPicPr>
            <a:picLocks noChangeAspect="1" noChangeArrowheads="1"/>
          </p:cNvPicPr>
          <p:nvPr/>
        </p:nvPicPr>
        <p:blipFill>
          <a:blip r:embed="rId4" cstate="print"/>
          <a:srcRect/>
          <a:stretch>
            <a:fillRect/>
          </a:stretch>
        </p:blipFill>
        <p:spPr bwMode="auto">
          <a:xfrm>
            <a:off x="3786188" y="4000500"/>
            <a:ext cx="1333500" cy="1400175"/>
          </a:xfrm>
          <a:prstGeom prst="rect">
            <a:avLst/>
          </a:prstGeom>
          <a:noFill/>
          <a:ln w="9525">
            <a:noFill/>
            <a:miter lim="800000"/>
            <a:headEnd/>
            <a:tailEnd/>
          </a:ln>
        </p:spPr>
      </p:pic>
      <p:sp>
        <p:nvSpPr>
          <p:cNvPr id="6" name="円/楕円 5"/>
          <p:cNvSpPr/>
          <p:nvPr/>
        </p:nvSpPr>
        <p:spPr>
          <a:xfrm>
            <a:off x="5643563" y="3143250"/>
            <a:ext cx="1428750" cy="1428750"/>
          </a:xfrm>
          <a:prstGeom prst="ellipse">
            <a:avLst/>
          </a:prstGeom>
          <a:noFill/>
          <a:ln>
            <a:solidFill>
              <a:srgbClr val="FF99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894" name="テキスト ボックス 6"/>
          <p:cNvSpPr txBox="1">
            <a:spLocks noChangeArrowheads="1"/>
          </p:cNvSpPr>
          <p:nvPr/>
        </p:nvSpPr>
        <p:spPr bwMode="auto">
          <a:xfrm>
            <a:off x="1285875" y="4786313"/>
            <a:ext cx="2262188" cy="369887"/>
          </a:xfrm>
          <a:prstGeom prst="rect">
            <a:avLst/>
          </a:prstGeom>
          <a:noFill/>
          <a:ln w="9525">
            <a:noFill/>
            <a:miter lim="800000"/>
            <a:headEnd/>
            <a:tailEnd/>
          </a:ln>
        </p:spPr>
        <p:txBody>
          <a:bodyPr wrap="none">
            <a:spAutoFit/>
          </a:bodyPr>
          <a:lstStyle/>
          <a:p>
            <a:r>
              <a:rPr lang="ja-JP" altLang="en-US">
                <a:latin typeface="Calibri" pitchFamily="34" charset="0"/>
              </a:rPr>
              <a:t>男性用化粧水の購買</a:t>
            </a:r>
          </a:p>
        </p:txBody>
      </p:sp>
      <p:sp>
        <p:nvSpPr>
          <p:cNvPr id="37895" name="テキスト ボックス 7"/>
          <p:cNvSpPr txBox="1">
            <a:spLocks noChangeArrowheads="1"/>
          </p:cNvSpPr>
          <p:nvPr/>
        </p:nvSpPr>
        <p:spPr bwMode="auto">
          <a:xfrm>
            <a:off x="3357563" y="5572125"/>
            <a:ext cx="2262187" cy="369888"/>
          </a:xfrm>
          <a:prstGeom prst="rect">
            <a:avLst/>
          </a:prstGeom>
          <a:noFill/>
          <a:ln w="9525">
            <a:noFill/>
            <a:miter lim="800000"/>
            <a:headEnd/>
            <a:tailEnd/>
          </a:ln>
        </p:spPr>
        <p:txBody>
          <a:bodyPr wrap="none">
            <a:spAutoFit/>
          </a:bodyPr>
          <a:lstStyle/>
          <a:p>
            <a:r>
              <a:rPr lang="ja-JP" altLang="en-US">
                <a:latin typeface="Calibri" pitchFamily="34" charset="0"/>
              </a:rPr>
              <a:t>女性用化粧水の購買</a:t>
            </a:r>
          </a:p>
        </p:txBody>
      </p:sp>
      <p:sp>
        <p:nvSpPr>
          <p:cNvPr id="37896" name="テキスト ボックス 8"/>
          <p:cNvSpPr txBox="1">
            <a:spLocks noChangeArrowheads="1"/>
          </p:cNvSpPr>
          <p:nvPr/>
        </p:nvSpPr>
        <p:spPr bwMode="auto">
          <a:xfrm>
            <a:off x="5500688" y="4786313"/>
            <a:ext cx="1800225" cy="369887"/>
          </a:xfrm>
          <a:prstGeom prst="rect">
            <a:avLst/>
          </a:prstGeom>
          <a:noFill/>
          <a:ln w="9525">
            <a:noFill/>
            <a:miter lim="800000"/>
            <a:headEnd/>
            <a:tailEnd/>
          </a:ln>
        </p:spPr>
        <p:txBody>
          <a:bodyPr wrap="none">
            <a:spAutoFit/>
          </a:bodyPr>
          <a:lstStyle/>
          <a:p>
            <a:r>
              <a:rPr lang="ja-JP" altLang="en-US">
                <a:latin typeface="Calibri" pitchFamily="34" charset="0"/>
              </a:rPr>
              <a:t>化粧水の非購買</a:t>
            </a:r>
          </a:p>
        </p:txBody>
      </p:sp>
      <p:sp>
        <p:nvSpPr>
          <p:cNvPr id="49" name="スライド番号プレースホルダ 48"/>
          <p:cNvSpPr>
            <a:spLocks noGrp="1"/>
          </p:cNvSpPr>
          <p:nvPr>
            <p:ph type="sldNum" sz="quarter" idx="12"/>
          </p:nvPr>
        </p:nvSpPr>
        <p:spPr/>
        <p:txBody>
          <a:bodyPr/>
          <a:lstStyle/>
          <a:p>
            <a:pPr>
              <a:defRPr/>
            </a:pPr>
            <a:fld id="{8E6B42A1-0D69-46E6-83A1-8BF246261CE4}" type="slidenum">
              <a:rPr lang="ja-JP" altLang="en-US" smtClean="0"/>
              <a:pPr>
                <a:defRPr/>
              </a:pPr>
              <a:t>33</a:t>
            </a:fld>
            <a:endParaRPr lang="ja-JP" altLang="en-US"/>
          </a:p>
        </p:txBody>
      </p:sp>
      <p:sp>
        <p:nvSpPr>
          <p:cNvPr id="37898"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37899"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7901"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a:latin typeface="HGS創英角ｺﾞｼｯｸUB" pitchFamily="50" charset="-128"/>
                <a:ea typeface="HGS創英角ｺﾞｼｯｸUB" pitchFamily="50" charset="-128"/>
              </a:rPr>
              <a:t>11</a:t>
            </a:r>
            <a:endParaRPr lang="ja-JP" altLang="en-US" sz="3200">
              <a:latin typeface="HGS創英角ｺﾞｼｯｸUB" pitchFamily="50" charset="-128"/>
              <a:ea typeface="HGS創英角ｺﾞｼｯｸUB" pitchFamily="50" charset="-128"/>
            </a:endParaRPr>
          </a:p>
        </p:txBody>
      </p:sp>
      <p:sp>
        <p:nvSpPr>
          <p:cNvPr id="37902" name="テキスト ボックス 53"/>
          <p:cNvSpPr txBox="1">
            <a:spLocks noChangeArrowheads="1"/>
          </p:cNvSpPr>
          <p:nvPr/>
        </p:nvSpPr>
        <p:spPr bwMode="auto">
          <a:xfrm>
            <a:off x="-57150" y="504825"/>
            <a:ext cx="2635250"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購買行動パターンの分類</a:t>
            </a:r>
          </a:p>
        </p:txBody>
      </p:sp>
      <p:sp>
        <p:nvSpPr>
          <p:cNvPr id="55" name="正方形/長方形 54"/>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7904" name="テキスト ボックス 55"/>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化粧水の購買行動パターンを３つに分類</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a:xfrm>
            <a:off x="8143875" y="6356350"/>
            <a:ext cx="542925" cy="365125"/>
          </a:xfrm>
        </p:spPr>
        <p:txBody>
          <a:bodyPr/>
          <a:lstStyle/>
          <a:p>
            <a:pPr>
              <a:defRPr/>
            </a:pPr>
            <a:fld id="{55F64FAA-7018-490D-AE4B-C28866783796}" type="slidenum">
              <a:rPr lang="ja-JP" altLang="en-US"/>
              <a:pPr>
                <a:defRPr/>
              </a:pPr>
              <a:t>34</a:t>
            </a:fld>
            <a:endParaRPr lang="ja-JP" altLang="en-US" dirty="0"/>
          </a:p>
        </p:txBody>
      </p:sp>
      <p:grpSp>
        <p:nvGrpSpPr>
          <p:cNvPr id="2" name="グループ化 17"/>
          <p:cNvGrpSpPr>
            <a:grpSpLocks/>
          </p:cNvGrpSpPr>
          <p:nvPr/>
        </p:nvGrpSpPr>
        <p:grpSpPr bwMode="auto">
          <a:xfrm>
            <a:off x="500063" y="2286000"/>
            <a:ext cx="8358187" cy="3429000"/>
            <a:chOff x="500034" y="1857364"/>
            <a:chExt cx="8358246" cy="3429024"/>
          </a:xfrm>
        </p:grpSpPr>
        <p:pic>
          <p:nvPicPr>
            <p:cNvPr id="38924" name="Picture 8" descr="クリックすると新しいウィンドウで開きます"/>
            <p:cNvPicPr>
              <a:picLocks noChangeAspect="1" noChangeArrowheads="1"/>
            </p:cNvPicPr>
            <p:nvPr/>
          </p:nvPicPr>
          <p:blipFill>
            <a:blip r:embed="rId2" cstate="print"/>
            <a:srcRect/>
            <a:stretch>
              <a:fillRect/>
            </a:stretch>
          </p:blipFill>
          <p:spPr bwMode="auto">
            <a:xfrm>
              <a:off x="5715008" y="2071678"/>
              <a:ext cx="1333476" cy="1357322"/>
            </a:xfrm>
            <a:prstGeom prst="rect">
              <a:avLst/>
            </a:prstGeom>
            <a:noFill/>
            <a:ln w="9525">
              <a:noFill/>
              <a:miter lim="800000"/>
              <a:headEnd/>
              <a:tailEnd/>
            </a:ln>
          </p:spPr>
        </p:pic>
        <p:pic>
          <p:nvPicPr>
            <p:cNvPr id="38925" name="Picture 4" descr="クリックすると新しいウィンドウで開きます"/>
            <p:cNvPicPr>
              <a:picLocks noChangeAspect="1" noChangeArrowheads="1"/>
            </p:cNvPicPr>
            <p:nvPr/>
          </p:nvPicPr>
          <p:blipFill>
            <a:blip r:embed="rId3" cstate="print"/>
            <a:srcRect/>
            <a:stretch>
              <a:fillRect/>
            </a:stretch>
          </p:blipFill>
          <p:spPr bwMode="auto">
            <a:xfrm>
              <a:off x="2143108" y="1857364"/>
              <a:ext cx="1643054" cy="1725206"/>
            </a:xfrm>
            <a:prstGeom prst="rect">
              <a:avLst/>
            </a:prstGeom>
            <a:noFill/>
            <a:ln w="9525">
              <a:noFill/>
              <a:miter lim="800000"/>
              <a:headEnd/>
              <a:tailEnd/>
            </a:ln>
          </p:spPr>
        </p:pic>
        <p:grpSp>
          <p:nvGrpSpPr>
            <p:cNvPr id="3" name="グループ化 33"/>
            <p:cNvGrpSpPr>
              <a:grpSpLocks/>
            </p:cNvGrpSpPr>
            <p:nvPr/>
          </p:nvGrpSpPr>
          <p:grpSpPr bwMode="auto">
            <a:xfrm>
              <a:off x="500034" y="2285992"/>
              <a:ext cx="8358246" cy="3000396"/>
              <a:chOff x="571472" y="2786058"/>
              <a:chExt cx="8215370" cy="3357586"/>
            </a:xfrm>
          </p:grpSpPr>
          <p:grpSp>
            <p:nvGrpSpPr>
              <p:cNvPr id="5" name="グループ化 26"/>
              <p:cNvGrpSpPr>
                <a:grpSpLocks/>
              </p:cNvGrpSpPr>
              <p:nvPr/>
            </p:nvGrpSpPr>
            <p:grpSpPr bwMode="auto">
              <a:xfrm>
                <a:off x="1857357" y="3286124"/>
                <a:ext cx="5643602" cy="2857520"/>
                <a:chOff x="1214415" y="3286124"/>
                <a:chExt cx="5643602" cy="2857520"/>
              </a:xfrm>
            </p:grpSpPr>
            <p:grpSp>
              <p:nvGrpSpPr>
                <p:cNvPr id="6" name="グループ化 12"/>
                <p:cNvGrpSpPr>
                  <a:grpSpLocks/>
                </p:cNvGrpSpPr>
                <p:nvPr/>
              </p:nvGrpSpPr>
              <p:grpSpPr bwMode="auto">
                <a:xfrm>
                  <a:off x="1214415" y="3286124"/>
                  <a:ext cx="5643602" cy="2357455"/>
                  <a:chOff x="5029853" y="2143116"/>
                  <a:chExt cx="1988087" cy="1347117"/>
                </a:xfrm>
              </p:grpSpPr>
              <p:cxnSp>
                <p:nvCxnSpPr>
                  <p:cNvPr id="14" name="直線コネクタ 13"/>
                  <p:cNvCxnSpPr/>
                  <p:nvPr/>
                </p:nvCxnSpPr>
                <p:spPr>
                  <a:xfrm rot="16200000" flipH="1">
                    <a:off x="5340435" y="2811515"/>
                    <a:ext cx="1339989" cy="21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5029805" y="2836978"/>
                    <a:ext cx="198818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正方形/長方形 24"/>
                <p:cNvSpPr/>
                <p:nvPr/>
              </p:nvSpPr>
              <p:spPr>
                <a:xfrm>
                  <a:off x="3071124" y="5715508"/>
                  <a:ext cx="1858405" cy="4281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化粧水を使っていない</a:t>
                  </a:r>
                </a:p>
              </p:txBody>
            </p:sp>
          </p:grpSp>
          <p:sp>
            <p:nvSpPr>
              <p:cNvPr id="29" name="正方形/長方形 28"/>
              <p:cNvSpPr/>
              <p:nvPr/>
            </p:nvSpPr>
            <p:spPr>
              <a:xfrm>
                <a:off x="571472" y="4143304"/>
                <a:ext cx="1213971" cy="7141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女性用を</a:t>
                </a:r>
                <a:endParaRPr lang="en-US" altLang="ja-JP" sz="1400" dirty="0">
                  <a:solidFill>
                    <a:schemeClr val="tx1"/>
                  </a:solidFill>
                </a:endParaRPr>
              </a:p>
              <a:p>
                <a:pPr algn="ctr" fontAlgn="auto">
                  <a:spcBef>
                    <a:spcPts val="0"/>
                  </a:spcBef>
                  <a:spcAft>
                    <a:spcPts val="0"/>
                  </a:spcAft>
                  <a:defRPr/>
                </a:pPr>
                <a:r>
                  <a:rPr lang="ja-JP" altLang="en-US" sz="1400" dirty="0">
                    <a:solidFill>
                      <a:schemeClr val="tx1"/>
                    </a:solidFill>
                  </a:rPr>
                  <a:t>使っていない</a:t>
                </a:r>
              </a:p>
            </p:txBody>
          </p:sp>
          <p:sp>
            <p:nvSpPr>
              <p:cNvPr id="30" name="正方形/長方形 29"/>
              <p:cNvSpPr/>
              <p:nvPr/>
            </p:nvSpPr>
            <p:spPr>
              <a:xfrm>
                <a:off x="3714066" y="2786058"/>
                <a:ext cx="1858405" cy="4281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化粧水を使っている</a:t>
                </a:r>
              </a:p>
            </p:txBody>
          </p:sp>
          <p:sp>
            <p:nvSpPr>
              <p:cNvPr id="31" name="正方形/長方形 30"/>
              <p:cNvSpPr/>
              <p:nvPr/>
            </p:nvSpPr>
            <p:spPr>
              <a:xfrm>
                <a:off x="7572871" y="4143304"/>
                <a:ext cx="1213971" cy="7141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女性用を</a:t>
                </a:r>
                <a:endParaRPr lang="en-US" altLang="ja-JP" sz="1400" dirty="0">
                  <a:solidFill>
                    <a:schemeClr val="tx1"/>
                  </a:solidFill>
                </a:endParaRPr>
              </a:p>
              <a:p>
                <a:pPr algn="ctr" fontAlgn="auto">
                  <a:spcBef>
                    <a:spcPts val="0"/>
                  </a:spcBef>
                  <a:spcAft>
                    <a:spcPts val="0"/>
                  </a:spcAft>
                  <a:defRPr/>
                </a:pPr>
                <a:r>
                  <a:rPr lang="ja-JP" altLang="en-US" sz="1400" dirty="0">
                    <a:solidFill>
                      <a:schemeClr val="tx1"/>
                    </a:solidFill>
                  </a:rPr>
                  <a:t>使っている</a:t>
                </a:r>
              </a:p>
            </p:txBody>
          </p:sp>
        </p:grpSp>
        <p:sp>
          <p:nvSpPr>
            <p:cNvPr id="24" name="円/楕円 23"/>
            <p:cNvSpPr/>
            <p:nvPr/>
          </p:nvSpPr>
          <p:spPr>
            <a:xfrm>
              <a:off x="2428860" y="3929067"/>
              <a:ext cx="4429156" cy="749305"/>
            </a:xfrm>
            <a:prstGeom prst="ellipse">
              <a:avLst/>
            </a:prstGeom>
            <a:noFill/>
            <a:ln>
              <a:solidFill>
                <a:srgbClr val="FF99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928" name="テキスト ボックス 25"/>
            <p:cNvSpPr txBox="1">
              <a:spLocks noChangeArrowheads="1"/>
            </p:cNvSpPr>
            <p:nvPr/>
          </p:nvSpPr>
          <p:spPr bwMode="auto">
            <a:xfrm>
              <a:off x="4214810" y="4143380"/>
              <a:ext cx="877163" cy="369332"/>
            </a:xfrm>
            <a:prstGeom prst="rect">
              <a:avLst/>
            </a:prstGeom>
            <a:solidFill>
              <a:schemeClr val="bg1"/>
            </a:solidFill>
            <a:ln w="9525">
              <a:noFill/>
              <a:miter lim="800000"/>
              <a:headEnd/>
              <a:tailEnd/>
            </a:ln>
          </p:spPr>
          <p:txBody>
            <a:bodyPr>
              <a:spAutoFit/>
            </a:bodyPr>
            <a:lstStyle/>
            <a:p>
              <a:r>
                <a:rPr lang="ja-JP" altLang="en-US">
                  <a:latin typeface="Calibri" pitchFamily="34" charset="0"/>
                </a:rPr>
                <a:t>非購買</a:t>
              </a:r>
            </a:p>
          </p:txBody>
        </p:sp>
        <p:sp>
          <p:nvSpPr>
            <p:cNvPr id="38929" name="テキスト ボックス 15"/>
            <p:cNvSpPr txBox="1">
              <a:spLocks noChangeArrowheads="1"/>
            </p:cNvSpPr>
            <p:nvPr/>
          </p:nvSpPr>
          <p:spPr bwMode="auto">
            <a:xfrm>
              <a:off x="2214546" y="3429000"/>
              <a:ext cx="1569660" cy="369332"/>
            </a:xfrm>
            <a:prstGeom prst="rect">
              <a:avLst/>
            </a:prstGeom>
            <a:noFill/>
            <a:ln w="9525">
              <a:noFill/>
              <a:miter lim="800000"/>
              <a:headEnd/>
              <a:tailEnd/>
            </a:ln>
          </p:spPr>
          <p:txBody>
            <a:bodyPr wrap="none">
              <a:spAutoFit/>
            </a:bodyPr>
            <a:lstStyle/>
            <a:p>
              <a:r>
                <a:rPr lang="ja-JP" altLang="en-US">
                  <a:latin typeface="Calibri" pitchFamily="34" charset="0"/>
                </a:rPr>
                <a:t>男性用化粧水</a:t>
              </a:r>
            </a:p>
          </p:txBody>
        </p:sp>
        <p:sp>
          <p:nvSpPr>
            <p:cNvPr id="38930" name="テキスト ボックス 16"/>
            <p:cNvSpPr txBox="1">
              <a:spLocks noChangeArrowheads="1"/>
            </p:cNvSpPr>
            <p:nvPr/>
          </p:nvSpPr>
          <p:spPr bwMode="auto">
            <a:xfrm>
              <a:off x="5643570" y="3429000"/>
              <a:ext cx="1569660" cy="369332"/>
            </a:xfrm>
            <a:prstGeom prst="rect">
              <a:avLst/>
            </a:prstGeom>
            <a:noFill/>
            <a:ln w="9525">
              <a:noFill/>
              <a:miter lim="800000"/>
              <a:headEnd/>
              <a:tailEnd/>
            </a:ln>
          </p:spPr>
          <p:txBody>
            <a:bodyPr wrap="none">
              <a:spAutoFit/>
            </a:bodyPr>
            <a:lstStyle/>
            <a:p>
              <a:r>
                <a:rPr lang="ja-JP" altLang="en-US">
                  <a:latin typeface="Calibri" pitchFamily="34" charset="0"/>
                </a:rPr>
                <a:t>女性用化粧水</a:t>
              </a:r>
            </a:p>
          </p:txBody>
        </p:sp>
      </p:grpSp>
      <p:sp>
        <p:nvSpPr>
          <p:cNvPr id="38916" name="テキスト ボックス 18"/>
          <p:cNvSpPr txBox="1">
            <a:spLocks noChangeArrowheads="1"/>
          </p:cNvSpPr>
          <p:nvPr/>
        </p:nvSpPr>
        <p:spPr bwMode="auto">
          <a:xfrm>
            <a:off x="2214546" y="1071546"/>
            <a:ext cx="5323893" cy="830997"/>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購買</a:t>
            </a:r>
            <a:r>
              <a:rPr lang="ja-JP" altLang="en-US" sz="2400" dirty="0" smtClean="0">
                <a:latin typeface="HGP創英角ｺﾞｼｯｸUB" pitchFamily="50" charset="-128"/>
                <a:ea typeface="HGP創英角ｺﾞｼｯｸUB" pitchFamily="50" charset="-128"/>
              </a:rPr>
              <a:t>行動を“化粧水を使っているか”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“女性用を使っているか”の軸で分類する</a:t>
            </a:r>
            <a:endParaRPr lang="en-US" altLang="ja-JP" sz="2400" dirty="0">
              <a:latin typeface="HGP創英角ｺﾞｼｯｸUB" pitchFamily="50" charset="-128"/>
              <a:ea typeface="HGP創英角ｺﾞｼｯｸUB" pitchFamily="50" charset="-128"/>
            </a:endParaRPr>
          </a:p>
        </p:txBody>
      </p:sp>
      <p:sp>
        <p:nvSpPr>
          <p:cNvPr id="38917"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38918"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67" name="正方形/長方形 66"/>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892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a:latin typeface="HGS創英角ｺﾞｼｯｸUB" pitchFamily="50" charset="-128"/>
                <a:ea typeface="HGS創英角ｺﾞｼｯｸUB" pitchFamily="50" charset="-128"/>
              </a:rPr>
              <a:t>11</a:t>
            </a:r>
            <a:endParaRPr lang="ja-JP" altLang="en-US" sz="3200">
              <a:latin typeface="HGS創英角ｺﾞｼｯｸUB" pitchFamily="50" charset="-128"/>
              <a:ea typeface="HGS創英角ｺﾞｼｯｸUB" pitchFamily="50" charset="-128"/>
            </a:endParaRPr>
          </a:p>
        </p:txBody>
      </p:sp>
      <p:sp>
        <p:nvSpPr>
          <p:cNvPr id="38921" name="テキスト ボックス 68"/>
          <p:cNvSpPr txBox="1">
            <a:spLocks noChangeArrowheads="1"/>
          </p:cNvSpPr>
          <p:nvPr/>
        </p:nvSpPr>
        <p:spPr bwMode="auto">
          <a:xfrm>
            <a:off x="-57150" y="504825"/>
            <a:ext cx="2635250"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購買行動パターンの分類</a:t>
            </a:r>
          </a:p>
        </p:txBody>
      </p:sp>
      <p:sp>
        <p:nvSpPr>
          <p:cNvPr id="70" name="正方形/長方形 69"/>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8923" name="テキスト ボックス 70"/>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購買</a:t>
            </a:r>
            <a:r>
              <a:rPr lang="ja-JP" altLang="en-US" sz="2800" dirty="0" smtClean="0">
                <a:latin typeface="HGP創英角ｺﾞｼｯｸUB" pitchFamily="50" charset="-128"/>
                <a:ea typeface="HGP創英角ｺﾞｼｯｸUB" pitchFamily="50" charset="-128"/>
              </a:rPr>
              <a:t>行動を２つの軸で分類する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クリックすると新しいウィンドウで開きます"/>
          <p:cNvPicPr>
            <a:picLocks noChangeAspect="1" noChangeArrowheads="1"/>
          </p:cNvPicPr>
          <p:nvPr/>
        </p:nvPicPr>
        <p:blipFill>
          <a:blip r:embed="rId2" cstate="print"/>
          <a:srcRect/>
          <a:stretch>
            <a:fillRect/>
          </a:stretch>
        </p:blipFill>
        <p:spPr bwMode="auto">
          <a:xfrm rot="16200000">
            <a:off x="5033803" y="4538833"/>
            <a:ext cx="719464" cy="642937"/>
          </a:xfrm>
          <a:prstGeom prst="rect">
            <a:avLst/>
          </a:prstGeom>
          <a:noFill/>
          <a:ln w="9525">
            <a:noFill/>
            <a:miter lim="800000"/>
            <a:headEnd/>
            <a:tailEnd/>
          </a:ln>
        </p:spPr>
      </p:pic>
      <p:sp>
        <p:nvSpPr>
          <p:cNvPr id="5"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6" name="正方形/長方形 5"/>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7"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a:latin typeface="HGS創英角ｺﾞｼｯｸUB" pitchFamily="50" charset="-128"/>
                <a:ea typeface="HGS創英角ｺﾞｼｯｸUB" pitchFamily="50" charset="-128"/>
              </a:rPr>
              <a:t>11</a:t>
            </a:r>
            <a:endParaRPr lang="ja-JP" altLang="en-US" sz="3200">
              <a:latin typeface="HGS創英角ｺﾞｼｯｸUB" pitchFamily="50" charset="-128"/>
              <a:ea typeface="HGS創英角ｺﾞｼｯｸUB" pitchFamily="50" charset="-128"/>
            </a:endParaRPr>
          </a:p>
        </p:txBody>
      </p:sp>
      <p:sp>
        <p:nvSpPr>
          <p:cNvPr id="8" name="テキスト ボックス 68"/>
          <p:cNvSpPr txBox="1">
            <a:spLocks noChangeArrowheads="1"/>
          </p:cNvSpPr>
          <p:nvPr/>
        </p:nvSpPr>
        <p:spPr bwMode="auto">
          <a:xfrm>
            <a:off x="-57150" y="504825"/>
            <a:ext cx="2635250" cy="369888"/>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購買行動パターンの分類</a:t>
            </a:r>
          </a:p>
        </p:txBody>
      </p:sp>
      <p:sp>
        <p:nvSpPr>
          <p:cNvPr id="9" name="正方形/長方形 8"/>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テキスト ボックス 70"/>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行動の軸を心理の軸に落とし込んでいく</a:t>
            </a:r>
            <a:endParaRPr lang="ja-JP" altLang="en-US" sz="2800" dirty="0">
              <a:latin typeface="HGP創英角ｺﾞｼｯｸUB" pitchFamily="50" charset="-128"/>
              <a:ea typeface="HGP創英角ｺﾞｼｯｸUB" pitchFamily="50" charset="-128"/>
            </a:endParaRPr>
          </a:p>
        </p:txBody>
      </p:sp>
      <p:sp>
        <p:nvSpPr>
          <p:cNvPr id="11" name="テキスト ボックス 10"/>
          <p:cNvSpPr txBox="1"/>
          <p:nvPr/>
        </p:nvSpPr>
        <p:spPr>
          <a:xfrm>
            <a:off x="1214414" y="1857364"/>
            <a:ext cx="6859570" cy="1938992"/>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変化した“男らしさ”が最終的な購買行動の女性化</a:t>
            </a:r>
            <a:r>
              <a:rPr lang="ja-JP" altLang="en-US" sz="2400" dirty="0" smtClean="0">
                <a:latin typeface="HGP創英角ｺﾞｼｯｸUB" pitchFamily="50" charset="-128"/>
                <a:ea typeface="HGP創英角ｺﾞｼｯｸUB" pitchFamily="50" charset="-128"/>
              </a:rPr>
              <a:t>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引き起こしていることを明らかにするために、</a:t>
            </a:r>
            <a:endParaRPr kumimoji="1" lang="en-US" altLang="ja-JP" sz="2400" dirty="0" smtClean="0">
              <a:latin typeface="HGP創英角ｺﾞｼｯｸUB" pitchFamily="50" charset="-128"/>
              <a:ea typeface="HGP創英角ｺﾞｼｯｸUB" pitchFamily="50" charset="-128"/>
            </a:endParaRPr>
          </a:p>
          <a:p>
            <a:r>
              <a:rPr kumimoji="1" lang="ja-JP" altLang="en-US" sz="2400" dirty="0" smtClean="0">
                <a:latin typeface="HGP創英角ｺﾞｼｯｸUB" pitchFamily="50" charset="-128"/>
                <a:ea typeface="HGP創英角ｺﾞｼｯｸUB" pitchFamily="50" charset="-128"/>
              </a:rPr>
              <a:t>こうした購買行動の軸を購買心理の軸に置き換え、</a:t>
            </a:r>
            <a:endParaRPr kumimoji="1"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どのような心理の違いによって化粧水の購買行動が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変化する</a:t>
            </a:r>
            <a:r>
              <a:rPr kumimoji="1" lang="ja-JP" altLang="en-US" sz="2400" dirty="0" smtClean="0">
                <a:latin typeface="HGP創英角ｺﾞｼｯｸUB" pitchFamily="50" charset="-128"/>
                <a:ea typeface="HGP創英角ｺﾞｼｯｸUB" pitchFamily="50" charset="-128"/>
              </a:rPr>
              <a:t>のか考えていく</a:t>
            </a:r>
            <a:endParaRPr kumimoji="1" lang="ja-JP" altLang="en-US" sz="2400" dirty="0">
              <a:latin typeface="HGP創英角ｺﾞｼｯｸUB" pitchFamily="50" charset="-128"/>
              <a:ea typeface="HGP創英角ｺﾞｼｯｸUB" pitchFamily="50" charset="-128"/>
            </a:endParaRPr>
          </a:p>
        </p:txBody>
      </p:sp>
      <p:pic>
        <p:nvPicPr>
          <p:cNvPr id="18" name="Picture 2" descr="クリックすると新しいウィンドウで開きます"/>
          <p:cNvPicPr>
            <a:picLocks noChangeAspect="1" noChangeArrowheads="1"/>
          </p:cNvPicPr>
          <p:nvPr/>
        </p:nvPicPr>
        <p:blipFill>
          <a:blip r:embed="rId2" cstate="print"/>
          <a:srcRect/>
          <a:stretch>
            <a:fillRect/>
          </a:stretch>
        </p:blipFill>
        <p:spPr bwMode="auto">
          <a:xfrm rot="16200000">
            <a:off x="2962101" y="4538833"/>
            <a:ext cx="719464" cy="642937"/>
          </a:xfrm>
          <a:prstGeom prst="rect">
            <a:avLst/>
          </a:prstGeom>
          <a:noFill/>
          <a:ln w="9525">
            <a:noFill/>
            <a:miter lim="800000"/>
            <a:headEnd/>
            <a:tailEnd/>
          </a:ln>
        </p:spPr>
      </p:pic>
      <p:grpSp>
        <p:nvGrpSpPr>
          <p:cNvPr id="21" name="グループ化 20"/>
          <p:cNvGrpSpPr/>
          <p:nvPr/>
        </p:nvGrpSpPr>
        <p:grpSpPr>
          <a:xfrm>
            <a:off x="1643042" y="4214818"/>
            <a:ext cx="1492716" cy="1522223"/>
            <a:chOff x="1977799" y="4000504"/>
            <a:chExt cx="1961463" cy="1881624"/>
          </a:xfrm>
        </p:grpSpPr>
        <p:grpSp>
          <p:nvGrpSpPr>
            <p:cNvPr id="12" name="グループ化 6"/>
            <p:cNvGrpSpPr>
              <a:grpSpLocks/>
            </p:cNvGrpSpPr>
            <p:nvPr/>
          </p:nvGrpSpPr>
          <p:grpSpPr bwMode="auto">
            <a:xfrm>
              <a:off x="2071670" y="4000504"/>
              <a:ext cx="1628829" cy="1464970"/>
              <a:chOff x="5256102" y="4643446"/>
              <a:chExt cx="1628840" cy="1464560"/>
            </a:xfrm>
          </p:grpSpPr>
          <p:pic>
            <p:nvPicPr>
              <p:cNvPr id="13" name="Picture 12" descr="クリックすると新しいウィンドウで開きます"/>
              <p:cNvPicPr>
                <a:picLocks noChangeAspect="1" noChangeArrowheads="1"/>
              </p:cNvPicPr>
              <p:nvPr/>
            </p:nvPicPr>
            <p:blipFill>
              <a:blip r:embed="rId3" cstate="print"/>
              <a:srcRect/>
              <a:stretch>
                <a:fillRect/>
              </a:stretch>
            </p:blipFill>
            <p:spPr bwMode="auto">
              <a:xfrm>
                <a:off x="5814452" y="5060642"/>
                <a:ext cx="500066" cy="500066"/>
              </a:xfrm>
              <a:prstGeom prst="rect">
                <a:avLst/>
              </a:prstGeom>
              <a:noFill/>
              <a:ln w="9525">
                <a:noFill/>
                <a:miter lim="800000"/>
                <a:headEnd/>
                <a:tailEnd/>
              </a:ln>
            </p:spPr>
          </p:pic>
          <p:pic>
            <p:nvPicPr>
              <p:cNvPr id="14" name="Picture 8" descr="クリックすると新しいウィンドウで開きます"/>
              <p:cNvPicPr>
                <a:picLocks noChangeAspect="1" noChangeArrowheads="1"/>
              </p:cNvPicPr>
              <p:nvPr/>
            </p:nvPicPr>
            <p:blipFill>
              <a:blip r:embed="rId4" cstate="print"/>
              <a:srcRect/>
              <a:stretch>
                <a:fillRect/>
              </a:stretch>
            </p:blipFill>
            <p:spPr bwMode="auto">
              <a:xfrm>
                <a:off x="6215074" y="4643446"/>
                <a:ext cx="669868" cy="609580"/>
              </a:xfrm>
              <a:prstGeom prst="rect">
                <a:avLst/>
              </a:prstGeom>
              <a:noFill/>
              <a:ln w="9525">
                <a:noFill/>
                <a:miter lim="800000"/>
                <a:headEnd/>
                <a:tailEnd/>
              </a:ln>
            </p:spPr>
          </p:pic>
          <p:pic>
            <p:nvPicPr>
              <p:cNvPr id="15" name="Picture 10" descr="クリックすると新しいウィンドウで開きます"/>
              <p:cNvPicPr>
                <a:picLocks noChangeAspect="1" noChangeArrowheads="1"/>
              </p:cNvPicPr>
              <p:nvPr/>
            </p:nvPicPr>
            <p:blipFill>
              <a:blip r:embed="rId5" cstate="print"/>
              <a:srcRect/>
              <a:stretch>
                <a:fillRect/>
              </a:stretch>
            </p:blipFill>
            <p:spPr bwMode="auto">
              <a:xfrm>
                <a:off x="5256102" y="5369840"/>
                <a:ext cx="690186" cy="738166"/>
              </a:xfrm>
              <a:prstGeom prst="rect">
                <a:avLst/>
              </a:prstGeom>
              <a:noFill/>
              <a:ln w="9525">
                <a:noFill/>
                <a:miter lim="800000"/>
                <a:headEnd/>
                <a:tailEnd/>
              </a:ln>
            </p:spPr>
          </p:pic>
        </p:grpSp>
        <p:sp>
          <p:nvSpPr>
            <p:cNvPr id="16" name="テキスト ボックス 10"/>
            <p:cNvSpPr txBox="1">
              <a:spLocks noChangeArrowheads="1"/>
            </p:cNvSpPr>
            <p:nvPr/>
          </p:nvSpPr>
          <p:spPr bwMode="auto">
            <a:xfrm>
              <a:off x="1977799" y="5501684"/>
              <a:ext cx="1961463" cy="380444"/>
            </a:xfrm>
            <a:prstGeom prst="rect">
              <a:avLst/>
            </a:prstGeom>
            <a:noFill/>
            <a:ln w="9525">
              <a:noFill/>
              <a:miter lim="800000"/>
              <a:headEnd/>
              <a:tailEnd/>
            </a:ln>
          </p:spPr>
          <p:txBody>
            <a:bodyPr wrap="none">
              <a:spAutoFit/>
            </a:bodyPr>
            <a:lstStyle/>
            <a:p>
              <a:r>
                <a:rPr lang="ja-JP" altLang="en-US" sz="1400" dirty="0" smtClean="0">
                  <a:latin typeface="Calibri" pitchFamily="34" charset="0"/>
                </a:rPr>
                <a:t>“</a:t>
              </a:r>
              <a:r>
                <a:rPr lang="ja-JP" altLang="en-US" sz="1400" dirty="0">
                  <a:latin typeface="Calibri" pitchFamily="34" charset="0"/>
                </a:rPr>
                <a:t>男らしさ</a:t>
              </a:r>
              <a:r>
                <a:rPr lang="ja-JP" altLang="en-US" sz="1400" dirty="0" smtClean="0">
                  <a:latin typeface="Calibri" pitchFamily="34" charset="0"/>
                </a:rPr>
                <a:t>”の違い</a:t>
              </a:r>
              <a:endParaRPr lang="ja-JP" altLang="en-US" sz="1400" dirty="0">
                <a:latin typeface="Calibri" pitchFamily="34" charset="0"/>
              </a:endParaRPr>
            </a:p>
          </p:txBody>
        </p:sp>
      </p:grpSp>
      <p:sp>
        <p:nvSpPr>
          <p:cNvPr id="19" name="テキスト ボックス 13"/>
          <p:cNvSpPr txBox="1">
            <a:spLocks noChangeArrowheads="1"/>
          </p:cNvSpPr>
          <p:nvPr/>
        </p:nvSpPr>
        <p:spPr bwMode="auto">
          <a:xfrm>
            <a:off x="5857884" y="5357826"/>
            <a:ext cx="1428760" cy="307777"/>
          </a:xfrm>
          <a:prstGeom prst="rect">
            <a:avLst/>
          </a:prstGeom>
          <a:noFill/>
          <a:ln w="9525">
            <a:noFill/>
            <a:miter lim="800000"/>
            <a:headEnd/>
            <a:tailEnd/>
          </a:ln>
        </p:spPr>
        <p:txBody>
          <a:bodyPr wrap="square">
            <a:spAutoFit/>
          </a:bodyPr>
          <a:lstStyle/>
          <a:p>
            <a:r>
              <a:rPr lang="ja-JP" altLang="en-US" sz="1400" dirty="0" smtClean="0">
                <a:latin typeface="Calibri" pitchFamily="34" charset="0"/>
              </a:rPr>
              <a:t>購買行動の違い</a:t>
            </a:r>
            <a:endParaRPr lang="ja-JP" altLang="en-US" sz="1400" dirty="0">
              <a:latin typeface="Calibri" pitchFamily="34" charset="0"/>
            </a:endParaRPr>
          </a:p>
        </p:txBody>
      </p:sp>
      <p:pic>
        <p:nvPicPr>
          <p:cNvPr id="25" name="Picture 4" descr="クリックすると新しいウィンドウで開きます"/>
          <p:cNvPicPr>
            <a:picLocks noChangeAspect="1" noChangeArrowheads="1"/>
          </p:cNvPicPr>
          <p:nvPr/>
        </p:nvPicPr>
        <p:blipFill>
          <a:blip r:embed="rId6" cstate="print"/>
          <a:srcRect/>
          <a:stretch>
            <a:fillRect/>
          </a:stretch>
        </p:blipFill>
        <p:spPr bwMode="auto">
          <a:xfrm>
            <a:off x="5715008" y="4214818"/>
            <a:ext cx="749430" cy="787081"/>
          </a:xfrm>
          <a:prstGeom prst="rect">
            <a:avLst/>
          </a:prstGeom>
          <a:noFill/>
          <a:ln w="9525">
            <a:noFill/>
            <a:miter lim="800000"/>
            <a:headEnd/>
            <a:tailEnd/>
          </a:ln>
        </p:spPr>
      </p:pic>
      <p:sp>
        <p:nvSpPr>
          <p:cNvPr id="27" name="円/楕円 26"/>
          <p:cNvSpPr/>
          <p:nvPr/>
        </p:nvSpPr>
        <p:spPr>
          <a:xfrm>
            <a:off x="6715140" y="4357694"/>
            <a:ext cx="571504" cy="571496"/>
          </a:xfrm>
          <a:prstGeom prst="ellipse">
            <a:avLst/>
          </a:prstGeom>
          <a:noFill/>
          <a:ln>
            <a:solidFill>
              <a:srgbClr val="FF99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67586" name="Picture 2"/>
          <p:cNvPicPr>
            <a:picLocks noChangeAspect="1" noChangeArrowheads="1"/>
          </p:cNvPicPr>
          <p:nvPr/>
        </p:nvPicPr>
        <p:blipFill>
          <a:blip r:embed="rId7" cstate="print"/>
          <a:srcRect/>
          <a:stretch>
            <a:fillRect/>
          </a:stretch>
        </p:blipFill>
        <p:spPr bwMode="auto">
          <a:xfrm>
            <a:off x="6357950" y="4500570"/>
            <a:ext cx="264716" cy="828676"/>
          </a:xfrm>
          <a:prstGeom prst="rect">
            <a:avLst/>
          </a:prstGeom>
          <a:noFill/>
          <a:ln w="9525">
            <a:noFill/>
            <a:miter lim="800000"/>
            <a:headEnd/>
            <a:tailEnd/>
          </a:ln>
          <a:effectLst/>
        </p:spPr>
      </p:pic>
      <p:sp>
        <p:nvSpPr>
          <p:cNvPr id="31" name="角丸四角形 30"/>
          <p:cNvSpPr/>
          <p:nvPr/>
        </p:nvSpPr>
        <p:spPr>
          <a:xfrm>
            <a:off x="3786182" y="4357694"/>
            <a:ext cx="1214446" cy="1000132"/>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rgbClr val="FF0000"/>
                </a:solidFill>
                <a:latin typeface="HGP創英角ｺﾞｼｯｸUB" pitchFamily="50" charset="-128"/>
                <a:ea typeface="HGP創英角ｺﾞｼｯｸUB" pitchFamily="50" charset="-128"/>
              </a:rPr>
              <a:t>心理の</a:t>
            </a:r>
            <a:endParaRPr kumimoji="1" lang="en-US" altLang="ja-JP" sz="2400" dirty="0" smtClean="0">
              <a:solidFill>
                <a:srgbClr val="FF0000"/>
              </a:solidFill>
              <a:latin typeface="HGP創英角ｺﾞｼｯｸUB" pitchFamily="50" charset="-128"/>
              <a:ea typeface="HGP創英角ｺﾞｼｯｸUB" pitchFamily="50" charset="-128"/>
            </a:endParaRPr>
          </a:p>
          <a:p>
            <a:pPr algn="ctr"/>
            <a:r>
              <a:rPr lang="ja-JP" altLang="en-US" sz="2400" dirty="0" smtClean="0">
                <a:solidFill>
                  <a:srgbClr val="FF0000"/>
                </a:solidFill>
                <a:latin typeface="HGP創英角ｺﾞｼｯｸUB" pitchFamily="50" charset="-128"/>
                <a:ea typeface="HGP創英角ｺﾞｼｯｸUB" pitchFamily="50" charset="-128"/>
              </a:rPr>
              <a:t>違い</a:t>
            </a:r>
            <a:endParaRPr kumimoji="1" lang="ja-JP" altLang="en-US" sz="2400" dirty="0">
              <a:solidFill>
                <a:srgbClr val="FF0000"/>
              </a:solidFill>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テキスト ボックス 3"/>
          <p:cNvSpPr txBox="1">
            <a:spLocks noChangeArrowheads="1"/>
          </p:cNvSpPr>
          <p:nvPr/>
        </p:nvSpPr>
        <p:spPr bwMode="auto">
          <a:xfrm>
            <a:off x="1928813" y="1357313"/>
            <a:ext cx="5275262" cy="8302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化粧水を使うか使わないかの違いは</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化粧水のニーズがあるかないかで決まる</a:t>
            </a:r>
          </a:p>
        </p:txBody>
      </p:sp>
      <p:pic>
        <p:nvPicPr>
          <p:cNvPr id="39939" name="Picture 2" descr="クリックすると新しいウィンドウで開きます"/>
          <p:cNvPicPr>
            <a:picLocks noChangeAspect="1" noChangeArrowheads="1"/>
          </p:cNvPicPr>
          <p:nvPr/>
        </p:nvPicPr>
        <p:blipFill>
          <a:blip r:embed="rId2" cstate="print"/>
          <a:srcRect/>
          <a:stretch>
            <a:fillRect/>
          </a:stretch>
        </p:blipFill>
        <p:spPr bwMode="auto">
          <a:xfrm>
            <a:off x="142875" y="2857500"/>
            <a:ext cx="1641475" cy="2444750"/>
          </a:xfrm>
          <a:prstGeom prst="rect">
            <a:avLst/>
          </a:prstGeom>
          <a:noFill/>
          <a:ln w="9525">
            <a:noFill/>
            <a:miter lim="800000"/>
            <a:headEnd/>
            <a:tailEnd/>
          </a:ln>
        </p:spPr>
      </p:pic>
      <p:sp>
        <p:nvSpPr>
          <p:cNvPr id="8" name="角丸四角形 7"/>
          <p:cNvSpPr/>
          <p:nvPr/>
        </p:nvSpPr>
        <p:spPr>
          <a:xfrm>
            <a:off x="1857388" y="3071810"/>
            <a:ext cx="2643206" cy="785818"/>
          </a:xfrm>
          <a:prstGeom prst="roundRect">
            <a:avLst/>
          </a:prstGeom>
          <a:solidFill>
            <a:srgbClr val="CDF2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fontAlgn="auto">
              <a:spcBef>
                <a:spcPts val="0"/>
              </a:spcBef>
              <a:spcAft>
                <a:spcPts val="0"/>
              </a:spcAft>
              <a:defRPr/>
            </a:pPr>
            <a:r>
              <a:rPr lang="ja-JP" altLang="en-US" sz="2400" dirty="0">
                <a:solidFill>
                  <a:schemeClr val="tx1"/>
                </a:solidFill>
                <a:latin typeface="+mn-ea"/>
              </a:rPr>
              <a:t>化粧水がほしい</a:t>
            </a:r>
            <a:endParaRPr lang="en-US" altLang="ja-JP" sz="2400" dirty="0">
              <a:solidFill>
                <a:schemeClr val="tx1"/>
              </a:solidFill>
              <a:latin typeface="+mn-ea"/>
            </a:endParaRPr>
          </a:p>
          <a:p>
            <a:pPr algn="ctr" fontAlgn="auto">
              <a:spcBef>
                <a:spcPts val="0"/>
              </a:spcBef>
              <a:spcAft>
                <a:spcPts val="0"/>
              </a:spcAft>
              <a:defRPr/>
            </a:pPr>
            <a:r>
              <a:rPr lang="ja-JP" altLang="en-US" sz="2400" dirty="0">
                <a:solidFill>
                  <a:schemeClr val="tx1"/>
                </a:solidFill>
                <a:latin typeface="+mn-ea"/>
              </a:rPr>
              <a:t>（ニーズあり）</a:t>
            </a:r>
          </a:p>
        </p:txBody>
      </p:sp>
      <p:sp>
        <p:nvSpPr>
          <p:cNvPr id="10" name="角丸四角形 9"/>
          <p:cNvSpPr/>
          <p:nvPr/>
        </p:nvSpPr>
        <p:spPr>
          <a:xfrm>
            <a:off x="1857388" y="4500570"/>
            <a:ext cx="2643206" cy="785818"/>
          </a:xfrm>
          <a:prstGeom prst="roundRect">
            <a:avLst/>
          </a:prstGeom>
          <a:solidFill>
            <a:srgbClr val="FFD9D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fontAlgn="auto">
              <a:spcBef>
                <a:spcPts val="0"/>
              </a:spcBef>
              <a:spcAft>
                <a:spcPts val="0"/>
              </a:spcAft>
              <a:defRPr/>
            </a:pPr>
            <a:r>
              <a:rPr lang="ja-JP" altLang="en-US" sz="2400" dirty="0">
                <a:solidFill>
                  <a:schemeClr val="tx1"/>
                </a:solidFill>
                <a:latin typeface="+mn-ea"/>
              </a:rPr>
              <a:t>化粧水に興味なし</a:t>
            </a:r>
            <a:endParaRPr lang="en-US" altLang="ja-JP" sz="2400" dirty="0">
              <a:solidFill>
                <a:schemeClr val="tx1"/>
              </a:solidFill>
              <a:latin typeface="+mn-ea"/>
            </a:endParaRPr>
          </a:p>
          <a:p>
            <a:pPr algn="ctr" fontAlgn="auto">
              <a:spcBef>
                <a:spcPts val="0"/>
              </a:spcBef>
              <a:spcAft>
                <a:spcPts val="0"/>
              </a:spcAft>
              <a:defRPr/>
            </a:pPr>
            <a:r>
              <a:rPr lang="ja-JP" altLang="en-US" sz="2400" dirty="0">
                <a:solidFill>
                  <a:schemeClr val="tx1"/>
                </a:solidFill>
                <a:latin typeface="+mn-ea"/>
              </a:rPr>
              <a:t>（ニーズなし）</a:t>
            </a:r>
          </a:p>
        </p:txBody>
      </p:sp>
      <p:pic>
        <p:nvPicPr>
          <p:cNvPr id="39942" name="Picture 2" descr="クリックすると新しいウィンドウで開きます"/>
          <p:cNvPicPr>
            <a:picLocks noChangeAspect="1" noChangeArrowheads="1"/>
          </p:cNvPicPr>
          <p:nvPr/>
        </p:nvPicPr>
        <p:blipFill>
          <a:blip r:embed="rId3" cstate="print"/>
          <a:srcRect/>
          <a:stretch>
            <a:fillRect/>
          </a:stretch>
        </p:blipFill>
        <p:spPr bwMode="auto">
          <a:xfrm>
            <a:off x="4643438" y="3071813"/>
            <a:ext cx="857250" cy="790575"/>
          </a:xfrm>
          <a:prstGeom prst="rect">
            <a:avLst/>
          </a:prstGeom>
          <a:noFill/>
          <a:ln w="9525">
            <a:noFill/>
            <a:miter lim="800000"/>
            <a:headEnd/>
            <a:tailEnd/>
          </a:ln>
        </p:spPr>
      </p:pic>
      <p:pic>
        <p:nvPicPr>
          <p:cNvPr id="39943" name="Picture 2" descr="クリックすると新しいウィンドウで開きます"/>
          <p:cNvPicPr>
            <a:picLocks noChangeAspect="1" noChangeArrowheads="1"/>
          </p:cNvPicPr>
          <p:nvPr/>
        </p:nvPicPr>
        <p:blipFill>
          <a:blip r:embed="rId3" cstate="print"/>
          <a:srcRect/>
          <a:stretch>
            <a:fillRect/>
          </a:stretch>
        </p:blipFill>
        <p:spPr bwMode="auto">
          <a:xfrm>
            <a:off x="4643438" y="4500563"/>
            <a:ext cx="857250" cy="790575"/>
          </a:xfrm>
          <a:prstGeom prst="rect">
            <a:avLst/>
          </a:prstGeom>
          <a:noFill/>
          <a:ln w="9525">
            <a:noFill/>
            <a:miter lim="800000"/>
            <a:headEnd/>
            <a:tailEnd/>
          </a:ln>
        </p:spPr>
      </p:pic>
      <p:sp>
        <p:nvSpPr>
          <p:cNvPr id="13" name="角丸四角形 12"/>
          <p:cNvSpPr/>
          <p:nvPr/>
        </p:nvSpPr>
        <p:spPr>
          <a:xfrm>
            <a:off x="5643602" y="3071810"/>
            <a:ext cx="3214678" cy="795340"/>
          </a:xfrm>
          <a:prstGeom prst="roundRect">
            <a:avLst/>
          </a:prstGeom>
          <a:solidFill>
            <a:srgbClr val="CDF2F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fontAlgn="auto">
              <a:spcBef>
                <a:spcPts val="0"/>
              </a:spcBef>
              <a:spcAft>
                <a:spcPts val="0"/>
              </a:spcAft>
              <a:defRPr/>
            </a:pPr>
            <a:r>
              <a:rPr lang="ja-JP" altLang="en-US" sz="2400" dirty="0">
                <a:solidFill>
                  <a:schemeClr val="tx1"/>
                </a:solidFill>
              </a:rPr>
              <a:t>化粧水購買・使用</a:t>
            </a:r>
          </a:p>
        </p:txBody>
      </p:sp>
      <p:sp>
        <p:nvSpPr>
          <p:cNvPr id="14" name="角丸四角形 13"/>
          <p:cNvSpPr/>
          <p:nvPr/>
        </p:nvSpPr>
        <p:spPr>
          <a:xfrm>
            <a:off x="5643602" y="4500570"/>
            <a:ext cx="3214710" cy="795340"/>
          </a:xfrm>
          <a:prstGeom prst="roundRect">
            <a:avLst/>
          </a:prstGeom>
          <a:solidFill>
            <a:srgbClr val="FFD9D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fontAlgn="auto">
              <a:spcBef>
                <a:spcPts val="0"/>
              </a:spcBef>
              <a:spcAft>
                <a:spcPts val="0"/>
              </a:spcAft>
              <a:defRPr/>
            </a:pPr>
            <a:r>
              <a:rPr lang="ja-JP" altLang="en-US" sz="2400" dirty="0">
                <a:solidFill>
                  <a:schemeClr val="tx1"/>
                </a:solidFill>
              </a:rPr>
              <a:t>化粧水非購買・無使用</a:t>
            </a:r>
          </a:p>
        </p:txBody>
      </p:sp>
      <p:sp>
        <p:nvSpPr>
          <p:cNvPr id="39946"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6" name="スライド番号プレースホルダ 55"/>
          <p:cNvSpPr>
            <a:spLocks noGrp="1"/>
          </p:cNvSpPr>
          <p:nvPr>
            <p:ph type="sldNum" sz="quarter" idx="12"/>
          </p:nvPr>
        </p:nvSpPr>
        <p:spPr/>
        <p:txBody>
          <a:bodyPr/>
          <a:lstStyle/>
          <a:p>
            <a:pPr>
              <a:defRPr/>
            </a:pPr>
            <a:fld id="{9D329D7C-D572-4863-AD56-58D14A49BC99}" type="slidenum">
              <a:rPr lang="ja-JP" altLang="en-US" smtClean="0"/>
              <a:pPr>
                <a:defRPr/>
              </a:pPr>
              <a:t>36</a:t>
            </a:fld>
            <a:endParaRPr lang="ja-JP" altLang="en-US"/>
          </a:p>
        </p:txBody>
      </p:sp>
      <p:sp>
        <p:nvSpPr>
          <p:cNvPr id="39948"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9" name="正方形/長方形 5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9951"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a:latin typeface="HGS創英角ｺﾞｼｯｸUB" pitchFamily="50" charset="-128"/>
                <a:ea typeface="HGS創英角ｺﾞｼｯｸUB" pitchFamily="50" charset="-128"/>
              </a:rPr>
              <a:t>12</a:t>
            </a:r>
            <a:endParaRPr lang="ja-JP" altLang="en-US" sz="3200">
              <a:latin typeface="HGS創英角ｺﾞｼｯｸUB" pitchFamily="50" charset="-128"/>
              <a:ea typeface="HGS創英角ｺﾞｼｯｸUB" pitchFamily="50" charset="-128"/>
            </a:endParaRPr>
          </a:p>
        </p:txBody>
      </p:sp>
      <p:sp>
        <p:nvSpPr>
          <p:cNvPr id="39952" name="テキスト ボックス 60"/>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化粧水に対する心理</a:t>
            </a:r>
            <a:endParaRPr lang="ja-JP" altLang="en-US" dirty="0">
              <a:latin typeface="HGP創英角ｺﾞｼｯｸUB" pitchFamily="50" charset="-128"/>
              <a:ea typeface="HGP創英角ｺﾞｼｯｸUB" pitchFamily="50" charset="-128"/>
            </a:endParaRPr>
          </a:p>
        </p:txBody>
      </p:sp>
      <p:sp>
        <p:nvSpPr>
          <p:cNvPr id="62" name="正方形/長方形 6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9954" name="テキスト ボックス 62"/>
          <p:cNvSpPr txBox="1">
            <a:spLocks noChangeArrowheads="1"/>
          </p:cNvSpPr>
          <p:nvPr/>
        </p:nvSpPr>
        <p:spPr bwMode="auto">
          <a:xfrm>
            <a:off x="2652713" y="214313"/>
            <a:ext cx="6491287" cy="523220"/>
          </a:xfrm>
          <a:prstGeom prst="rect">
            <a:avLst/>
          </a:prstGeom>
          <a:noFill/>
          <a:ln w="9525">
            <a:noFill/>
            <a:miter lim="800000"/>
            <a:headEnd/>
            <a:tailEnd/>
          </a:ln>
        </p:spPr>
        <p:txBody>
          <a:bodyPr wrap="square">
            <a:spAutoFit/>
          </a:bodyPr>
          <a:lstStyle/>
          <a:p>
            <a:r>
              <a:rPr lang="ja-JP" altLang="en-US" sz="2800" dirty="0" smtClean="0">
                <a:latin typeface="HGP創英角ｺﾞｼｯｸUB" pitchFamily="50" charset="-128"/>
                <a:ea typeface="HGP創英角ｺﾞｼｯｸUB" pitchFamily="50" charset="-128"/>
              </a:rPr>
              <a:t>化粧水に対する心理はニーズで決まる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テキスト ボックス 3"/>
          <p:cNvSpPr txBox="1">
            <a:spLocks noChangeArrowheads="1"/>
          </p:cNvSpPr>
          <p:nvPr/>
        </p:nvSpPr>
        <p:spPr bwMode="auto">
          <a:xfrm>
            <a:off x="1500188" y="1357313"/>
            <a:ext cx="6278562" cy="830262"/>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女性用の商品を使うか使わないかの違いは</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女性用の商品に抵抗感があるかないかで決まる</a:t>
            </a:r>
          </a:p>
        </p:txBody>
      </p:sp>
      <p:grpSp>
        <p:nvGrpSpPr>
          <p:cNvPr id="2" name="グループ化 8"/>
          <p:cNvGrpSpPr>
            <a:grpSpLocks/>
          </p:cNvGrpSpPr>
          <p:nvPr/>
        </p:nvGrpSpPr>
        <p:grpSpPr bwMode="auto">
          <a:xfrm>
            <a:off x="1214414" y="2571744"/>
            <a:ext cx="6715125" cy="1571625"/>
            <a:chOff x="1214414" y="2928934"/>
            <a:chExt cx="6715172" cy="1571636"/>
          </a:xfrm>
        </p:grpSpPr>
        <p:sp>
          <p:nvSpPr>
            <p:cNvPr id="7" name="角丸四角形 6"/>
            <p:cNvSpPr/>
            <p:nvPr/>
          </p:nvSpPr>
          <p:spPr>
            <a:xfrm>
              <a:off x="1214414" y="2928934"/>
              <a:ext cx="6715172" cy="15716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fontAlgn="auto">
                <a:spcBef>
                  <a:spcPts val="0"/>
                </a:spcBef>
                <a:spcAft>
                  <a:spcPts val="0"/>
                </a:spcAft>
                <a:defRPr/>
              </a:pPr>
              <a:r>
                <a:rPr lang="ja-JP" altLang="en-US" sz="2400" dirty="0">
                  <a:solidFill>
                    <a:schemeClr val="tx1"/>
                  </a:solidFill>
                  <a:latin typeface="+mn-ea"/>
                </a:rPr>
                <a:t>　　従来、男性は社会地位や社会規範のために</a:t>
              </a:r>
              <a:endParaRPr lang="en-US" altLang="ja-JP" sz="2400" dirty="0">
                <a:solidFill>
                  <a:schemeClr val="tx1"/>
                </a:solidFill>
                <a:latin typeface="+mn-ea"/>
              </a:endParaRPr>
            </a:p>
            <a:p>
              <a:pPr fontAlgn="auto">
                <a:spcBef>
                  <a:spcPts val="0"/>
                </a:spcBef>
                <a:spcAft>
                  <a:spcPts val="0"/>
                </a:spcAft>
                <a:defRPr/>
              </a:pPr>
              <a:r>
                <a:rPr lang="ja-JP" altLang="en-US" sz="2400" dirty="0">
                  <a:solidFill>
                    <a:schemeClr val="tx1"/>
                  </a:solidFill>
                  <a:latin typeface="+mn-ea"/>
                </a:rPr>
                <a:t>　　購買行動が女性的になることが許しがたい</a:t>
              </a:r>
            </a:p>
          </p:txBody>
        </p:sp>
        <p:sp>
          <p:nvSpPr>
            <p:cNvPr id="8" name="テキスト ボックス 7"/>
            <p:cNvSpPr txBox="1"/>
            <p:nvPr/>
          </p:nvSpPr>
          <p:spPr>
            <a:xfrm>
              <a:off x="6429388" y="4071942"/>
              <a:ext cx="1402948" cy="369332"/>
            </a:xfrm>
            <a:prstGeom prst="rect">
              <a:avLst/>
            </a:prstGeom>
            <a:noFill/>
          </p:spPr>
          <p:txBody>
            <a:bodyPr wrap="none">
              <a:spAutoFit/>
              <a:scene3d>
                <a:camera prst="perspectiveFront"/>
                <a:lightRig rig="threePt" dir="t"/>
              </a:scene3d>
            </a:bodyPr>
            <a:lstStyle/>
            <a:p>
              <a:pPr fontAlgn="auto">
                <a:spcBef>
                  <a:spcPts val="0"/>
                </a:spcBef>
                <a:spcAft>
                  <a:spcPts val="0"/>
                </a:spcAft>
                <a:defRPr/>
              </a:pPr>
              <a:r>
                <a:rPr lang="ja-JP" altLang="en-US" dirty="0">
                  <a:latin typeface="+mn-lt"/>
                  <a:ea typeface="+mn-ea"/>
                </a:rPr>
                <a:t>（土肥</a:t>
              </a:r>
              <a:r>
                <a:rPr lang="en-US" altLang="ja-JP" dirty="0">
                  <a:latin typeface="+mn-lt"/>
                  <a:ea typeface="+mn-ea"/>
                </a:rPr>
                <a:t>.2008</a:t>
              </a:r>
              <a:r>
                <a:rPr lang="ja-JP" altLang="en-US" dirty="0">
                  <a:latin typeface="+mn-lt"/>
                  <a:ea typeface="+mn-ea"/>
                </a:rPr>
                <a:t>）</a:t>
              </a:r>
            </a:p>
          </p:txBody>
        </p:sp>
      </p:grpSp>
      <p:sp>
        <p:nvSpPr>
          <p:cNvPr id="10" name="テキスト ボックス 9"/>
          <p:cNvSpPr txBox="1"/>
          <p:nvPr/>
        </p:nvSpPr>
        <p:spPr>
          <a:xfrm>
            <a:off x="2000232" y="4143380"/>
            <a:ext cx="5593198" cy="1015663"/>
          </a:xfrm>
          <a:prstGeom prst="rect">
            <a:avLst/>
          </a:prstGeom>
          <a:noFill/>
        </p:spPr>
        <p:txBody>
          <a:bodyPr wrap="none">
            <a:spAutoFit/>
            <a:scene3d>
              <a:camera prst="perspectiveFront"/>
              <a:lightRig rig="threePt" dir="t"/>
            </a:scene3d>
          </a:bodyPr>
          <a:lstStyle/>
          <a:p>
            <a:pPr fontAlgn="auto">
              <a:spcBef>
                <a:spcPts val="0"/>
              </a:spcBef>
              <a:spcAft>
                <a:spcPts val="0"/>
              </a:spcAft>
              <a:defRPr/>
            </a:pPr>
            <a:r>
              <a:rPr lang="en-US" altLang="ja-JP" sz="2000" dirty="0">
                <a:latin typeface="+mn-ea"/>
                <a:ea typeface="+mn-ea"/>
              </a:rPr>
              <a:t>※</a:t>
            </a:r>
            <a:r>
              <a:rPr lang="ja-JP" altLang="en-US" sz="2000" dirty="0">
                <a:latin typeface="+mn-ea"/>
                <a:ea typeface="+mn-ea"/>
              </a:rPr>
              <a:t>男性の肌も女性の肌とそんなに違いはなく、</a:t>
            </a:r>
            <a:endParaRPr lang="en-US" altLang="ja-JP" sz="2000" dirty="0">
              <a:latin typeface="+mn-ea"/>
              <a:ea typeface="+mn-ea"/>
            </a:endParaRPr>
          </a:p>
          <a:p>
            <a:pPr fontAlgn="auto">
              <a:spcBef>
                <a:spcPts val="0"/>
              </a:spcBef>
              <a:spcAft>
                <a:spcPts val="0"/>
              </a:spcAft>
              <a:defRPr/>
            </a:pPr>
            <a:r>
              <a:rPr lang="ja-JP" altLang="en-US" sz="2000" dirty="0">
                <a:latin typeface="+mn-ea"/>
                <a:ea typeface="+mn-ea"/>
              </a:rPr>
              <a:t>   肌の構造は女性と変わらないため本研究では</a:t>
            </a:r>
            <a:endParaRPr lang="en-US" altLang="ja-JP" sz="2000" dirty="0">
              <a:latin typeface="+mn-ea"/>
              <a:ea typeface="+mn-ea"/>
            </a:endParaRPr>
          </a:p>
          <a:p>
            <a:pPr fontAlgn="auto">
              <a:spcBef>
                <a:spcPts val="0"/>
              </a:spcBef>
              <a:spcAft>
                <a:spcPts val="0"/>
              </a:spcAft>
              <a:defRPr/>
            </a:pPr>
            <a:r>
              <a:rPr lang="en-US" altLang="ja-JP" sz="2000" dirty="0">
                <a:latin typeface="+mn-ea"/>
                <a:ea typeface="+mn-ea"/>
              </a:rPr>
              <a:t>   </a:t>
            </a:r>
            <a:r>
              <a:rPr lang="ja-JP" altLang="en-US" sz="2000" dirty="0">
                <a:latin typeface="+mn-ea"/>
                <a:ea typeface="+mn-ea"/>
              </a:rPr>
              <a:t>機能面ではなくジェンダー的な心理に着目する</a:t>
            </a:r>
          </a:p>
        </p:txBody>
      </p:sp>
      <p:sp>
        <p:nvSpPr>
          <p:cNvPr id="52" name="スライド番号プレースホルダ 51"/>
          <p:cNvSpPr>
            <a:spLocks noGrp="1"/>
          </p:cNvSpPr>
          <p:nvPr>
            <p:ph type="sldNum" sz="quarter" idx="12"/>
          </p:nvPr>
        </p:nvSpPr>
        <p:spPr/>
        <p:txBody>
          <a:bodyPr/>
          <a:lstStyle/>
          <a:p>
            <a:pPr>
              <a:defRPr/>
            </a:pPr>
            <a:fld id="{3F6B323C-738D-4E70-B555-A2D9AE496AB6}" type="slidenum">
              <a:rPr lang="ja-JP" altLang="en-US" smtClean="0"/>
              <a:pPr>
                <a:defRPr/>
              </a:pPr>
              <a:t>37</a:t>
            </a:fld>
            <a:endParaRPr lang="ja-JP" altLang="en-US"/>
          </a:p>
        </p:txBody>
      </p:sp>
      <p:sp>
        <p:nvSpPr>
          <p:cNvPr id="50"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1"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3" name="正方形/長方形 52"/>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13</a:t>
            </a:r>
            <a:endParaRPr lang="ja-JP" altLang="en-US" sz="3200" dirty="0">
              <a:latin typeface="HGS創英角ｺﾞｼｯｸUB" pitchFamily="50" charset="-128"/>
              <a:ea typeface="HGS創英角ｺﾞｼｯｸUB" pitchFamily="50" charset="-128"/>
            </a:endParaRPr>
          </a:p>
        </p:txBody>
      </p:sp>
      <p:sp>
        <p:nvSpPr>
          <p:cNvPr id="55" name="テキスト ボックス 60"/>
          <p:cNvSpPr txBox="1">
            <a:spLocks noChangeArrowheads="1"/>
          </p:cNvSpPr>
          <p:nvPr/>
        </p:nvSpPr>
        <p:spPr bwMode="auto">
          <a:xfrm>
            <a:off x="-69500" y="491319"/>
            <a:ext cx="2635283" cy="369332"/>
          </a:xfrm>
          <a:prstGeom prst="rect">
            <a:avLst/>
          </a:prstGeom>
          <a:noFill/>
          <a:ln w="9525">
            <a:noFill/>
            <a:miter lim="800000"/>
            <a:headEnd/>
            <a:tailEnd/>
          </a:ln>
        </p:spPr>
        <p:txBody>
          <a:bodyPr wrap="square">
            <a:spAutoFit/>
          </a:bodyPr>
          <a:lstStyle/>
          <a:p>
            <a:r>
              <a:rPr lang="ja-JP" altLang="en-US" dirty="0">
                <a:latin typeface="HGP創英角ｺﾞｼｯｸUB" pitchFamily="50" charset="-128"/>
                <a:ea typeface="HGP創英角ｺﾞｼｯｸUB" pitchFamily="50" charset="-128"/>
              </a:rPr>
              <a:t>女性用商品</a:t>
            </a:r>
            <a:r>
              <a:rPr lang="ja-JP" altLang="en-US" dirty="0" smtClean="0">
                <a:latin typeface="HGP創英角ｺﾞｼｯｸUB" pitchFamily="50" charset="-128"/>
                <a:ea typeface="HGP創英角ｺﾞｼｯｸUB" pitchFamily="50" charset="-128"/>
              </a:rPr>
              <a:t>に対する心理</a:t>
            </a:r>
            <a:endParaRPr lang="ja-JP" altLang="en-US" dirty="0">
              <a:latin typeface="HGP創英角ｺﾞｼｯｸUB" pitchFamily="50" charset="-128"/>
              <a:ea typeface="HGP創英角ｺﾞｼｯｸUB" pitchFamily="50" charset="-128"/>
            </a:endParaRP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テキスト ボックス 62"/>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女性用</a:t>
            </a:r>
            <a:r>
              <a:rPr lang="ja-JP" altLang="en-US" sz="2800" dirty="0" smtClean="0">
                <a:latin typeface="HGP創英角ｺﾞｼｯｸUB" pitchFamily="50" charset="-128"/>
                <a:ea typeface="HGP創英角ｺﾞｼｯｸUB" pitchFamily="50" charset="-128"/>
              </a:rPr>
              <a:t>商品への心理は抵抗感で決まる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3"/>
          <p:cNvGrpSpPr>
            <a:grpSpLocks/>
          </p:cNvGrpSpPr>
          <p:nvPr/>
        </p:nvGrpSpPr>
        <p:grpSpPr bwMode="auto">
          <a:xfrm>
            <a:off x="500063" y="2286000"/>
            <a:ext cx="8358187" cy="3429000"/>
            <a:chOff x="500034" y="1857364"/>
            <a:chExt cx="8358245" cy="3429026"/>
          </a:xfrm>
        </p:grpSpPr>
        <p:pic>
          <p:nvPicPr>
            <p:cNvPr id="42031" name="Picture 8" descr="クリックすると新しいウィンドウで開きます"/>
            <p:cNvPicPr>
              <a:picLocks noChangeAspect="1" noChangeArrowheads="1"/>
            </p:cNvPicPr>
            <p:nvPr/>
          </p:nvPicPr>
          <p:blipFill>
            <a:blip r:embed="rId2" cstate="print"/>
            <a:srcRect/>
            <a:stretch>
              <a:fillRect/>
            </a:stretch>
          </p:blipFill>
          <p:spPr bwMode="auto">
            <a:xfrm>
              <a:off x="5715008" y="2071678"/>
              <a:ext cx="1333476" cy="1357322"/>
            </a:xfrm>
            <a:prstGeom prst="rect">
              <a:avLst/>
            </a:prstGeom>
            <a:noFill/>
            <a:ln w="9525">
              <a:noFill/>
              <a:miter lim="800000"/>
              <a:headEnd/>
              <a:tailEnd/>
            </a:ln>
          </p:spPr>
        </p:pic>
        <p:pic>
          <p:nvPicPr>
            <p:cNvPr id="42032" name="Picture 4" descr="クリックすると新しいウィンドウで開きます"/>
            <p:cNvPicPr>
              <a:picLocks noChangeAspect="1" noChangeArrowheads="1"/>
            </p:cNvPicPr>
            <p:nvPr/>
          </p:nvPicPr>
          <p:blipFill>
            <a:blip r:embed="rId3" cstate="print"/>
            <a:srcRect/>
            <a:stretch>
              <a:fillRect/>
            </a:stretch>
          </p:blipFill>
          <p:spPr bwMode="auto">
            <a:xfrm>
              <a:off x="2143108" y="1857364"/>
              <a:ext cx="1643054" cy="1725206"/>
            </a:xfrm>
            <a:prstGeom prst="rect">
              <a:avLst/>
            </a:prstGeom>
            <a:noFill/>
            <a:ln w="9525">
              <a:noFill/>
              <a:miter lim="800000"/>
              <a:headEnd/>
              <a:tailEnd/>
            </a:ln>
          </p:spPr>
        </p:pic>
        <p:grpSp>
          <p:nvGrpSpPr>
            <p:cNvPr id="3" name="グループ化 33"/>
            <p:cNvGrpSpPr>
              <a:grpSpLocks/>
            </p:cNvGrpSpPr>
            <p:nvPr/>
          </p:nvGrpSpPr>
          <p:grpSpPr bwMode="auto">
            <a:xfrm>
              <a:off x="500034" y="2285993"/>
              <a:ext cx="8358245" cy="3000397"/>
              <a:chOff x="571472" y="2786058"/>
              <a:chExt cx="8215370" cy="3357586"/>
            </a:xfrm>
          </p:grpSpPr>
          <p:grpSp>
            <p:nvGrpSpPr>
              <p:cNvPr id="4" name="グループ化 26"/>
              <p:cNvGrpSpPr>
                <a:grpSpLocks/>
              </p:cNvGrpSpPr>
              <p:nvPr/>
            </p:nvGrpSpPr>
            <p:grpSpPr bwMode="auto">
              <a:xfrm>
                <a:off x="1857180" y="3286124"/>
                <a:ext cx="5643532" cy="2857520"/>
                <a:chOff x="1214238" y="3286124"/>
                <a:chExt cx="5643532" cy="2857520"/>
              </a:xfrm>
            </p:grpSpPr>
            <p:grpSp>
              <p:nvGrpSpPr>
                <p:cNvPr id="5" name="グループ化 12"/>
                <p:cNvGrpSpPr>
                  <a:grpSpLocks/>
                </p:cNvGrpSpPr>
                <p:nvPr/>
              </p:nvGrpSpPr>
              <p:grpSpPr bwMode="auto">
                <a:xfrm>
                  <a:off x="1214238" y="3286124"/>
                  <a:ext cx="5643532" cy="2357455"/>
                  <a:chOff x="5029853" y="2143116"/>
                  <a:chExt cx="1988087" cy="1347117"/>
                </a:xfrm>
              </p:grpSpPr>
              <p:cxnSp>
                <p:nvCxnSpPr>
                  <p:cNvPr id="18" name="直線コネクタ 13"/>
                  <p:cNvCxnSpPr/>
                  <p:nvPr/>
                </p:nvCxnSpPr>
                <p:spPr>
                  <a:xfrm rot="16200000" flipH="1">
                    <a:off x="5340509" y="2811514"/>
                    <a:ext cx="1339989" cy="21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5029867" y="2829871"/>
                    <a:ext cx="198820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正方形/長方形 16"/>
                <p:cNvSpPr/>
                <p:nvPr/>
              </p:nvSpPr>
              <p:spPr>
                <a:xfrm>
                  <a:off x="3072684" y="5715508"/>
                  <a:ext cx="1856845" cy="4281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化粧水のニーズなし</a:t>
                  </a:r>
                </a:p>
              </p:txBody>
            </p:sp>
          </p:grpSp>
          <p:sp>
            <p:nvSpPr>
              <p:cNvPr id="13" name="正方形/長方形 12"/>
              <p:cNvSpPr/>
              <p:nvPr/>
            </p:nvSpPr>
            <p:spPr>
              <a:xfrm>
                <a:off x="571472" y="4143304"/>
                <a:ext cx="1213971" cy="7141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女性用商品</a:t>
                </a:r>
                <a:endParaRPr lang="en-US" altLang="ja-JP" sz="1400" dirty="0">
                  <a:solidFill>
                    <a:schemeClr val="tx1"/>
                  </a:solidFill>
                </a:endParaRPr>
              </a:p>
              <a:p>
                <a:pPr algn="ctr" fontAlgn="auto">
                  <a:spcBef>
                    <a:spcPts val="0"/>
                  </a:spcBef>
                  <a:spcAft>
                    <a:spcPts val="0"/>
                  </a:spcAft>
                  <a:defRPr/>
                </a:pPr>
                <a:r>
                  <a:rPr lang="ja-JP" altLang="en-US" sz="1400" dirty="0">
                    <a:solidFill>
                      <a:schemeClr val="tx1"/>
                    </a:solidFill>
                  </a:rPr>
                  <a:t>の抵抗感あり</a:t>
                </a:r>
                <a:endParaRPr lang="en-US" altLang="ja-JP" sz="1400" dirty="0">
                  <a:solidFill>
                    <a:schemeClr val="tx1"/>
                  </a:solidFill>
                </a:endParaRPr>
              </a:p>
            </p:txBody>
          </p:sp>
          <p:sp>
            <p:nvSpPr>
              <p:cNvPr id="14" name="正方形/長方形 13"/>
              <p:cNvSpPr/>
              <p:nvPr/>
            </p:nvSpPr>
            <p:spPr>
              <a:xfrm>
                <a:off x="3714066" y="2786057"/>
                <a:ext cx="1858405" cy="4281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化粧水のニーズあり</a:t>
                </a:r>
              </a:p>
            </p:txBody>
          </p:sp>
          <p:sp>
            <p:nvSpPr>
              <p:cNvPr id="15" name="正方形/長方形 14"/>
              <p:cNvSpPr/>
              <p:nvPr/>
            </p:nvSpPr>
            <p:spPr>
              <a:xfrm>
                <a:off x="7572871" y="4143304"/>
                <a:ext cx="1213971" cy="7141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tx1"/>
                    </a:solidFill>
                  </a:rPr>
                  <a:t>女性用商品</a:t>
                </a:r>
                <a:endParaRPr lang="en-US" altLang="ja-JP" sz="1400" dirty="0">
                  <a:solidFill>
                    <a:schemeClr val="tx1"/>
                  </a:solidFill>
                </a:endParaRPr>
              </a:p>
              <a:p>
                <a:pPr algn="ctr" fontAlgn="auto">
                  <a:spcBef>
                    <a:spcPts val="0"/>
                  </a:spcBef>
                  <a:spcAft>
                    <a:spcPts val="0"/>
                  </a:spcAft>
                  <a:defRPr/>
                </a:pPr>
                <a:r>
                  <a:rPr lang="ja-JP" altLang="en-US" sz="1400" dirty="0">
                    <a:solidFill>
                      <a:schemeClr val="tx1"/>
                    </a:solidFill>
                  </a:rPr>
                  <a:t>の抵抗感なし</a:t>
                </a:r>
                <a:endParaRPr lang="en-US" altLang="ja-JP" sz="1400" dirty="0">
                  <a:solidFill>
                    <a:schemeClr val="tx1"/>
                  </a:solidFill>
                </a:endParaRPr>
              </a:p>
            </p:txBody>
          </p:sp>
        </p:grpSp>
        <p:sp>
          <p:nvSpPr>
            <p:cNvPr id="8" name="円/楕円 7"/>
            <p:cNvSpPr/>
            <p:nvPr/>
          </p:nvSpPr>
          <p:spPr>
            <a:xfrm>
              <a:off x="2428859" y="3929068"/>
              <a:ext cx="4429156" cy="749306"/>
            </a:xfrm>
            <a:prstGeom prst="ellipse">
              <a:avLst/>
            </a:prstGeom>
            <a:noFill/>
            <a:ln>
              <a:solidFill>
                <a:srgbClr val="FF993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2035" name="テキスト ボックス 8"/>
            <p:cNvSpPr txBox="1">
              <a:spLocks noChangeArrowheads="1"/>
            </p:cNvSpPr>
            <p:nvPr/>
          </p:nvSpPr>
          <p:spPr bwMode="auto">
            <a:xfrm>
              <a:off x="4214810" y="4143380"/>
              <a:ext cx="877163" cy="369332"/>
            </a:xfrm>
            <a:prstGeom prst="rect">
              <a:avLst/>
            </a:prstGeom>
            <a:solidFill>
              <a:schemeClr val="bg1"/>
            </a:solidFill>
            <a:ln w="9525">
              <a:noFill/>
              <a:miter lim="800000"/>
              <a:headEnd/>
              <a:tailEnd/>
            </a:ln>
          </p:spPr>
          <p:txBody>
            <a:bodyPr>
              <a:spAutoFit/>
            </a:bodyPr>
            <a:lstStyle/>
            <a:p>
              <a:r>
                <a:rPr lang="ja-JP" altLang="en-US">
                  <a:latin typeface="Calibri" pitchFamily="34" charset="0"/>
                </a:rPr>
                <a:t>非購買</a:t>
              </a:r>
            </a:p>
          </p:txBody>
        </p:sp>
        <p:sp>
          <p:nvSpPr>
            <p:cNvPr id="42036" name="テキスト ボックス 9"/>
            <p:cNvSpPr txBox="1">
              <a:spLocks noChangeArrowheads="1"/>
            </p:cNvSpPr>
            <p:nvPr/>
          </p:nvSpPr>
          <p:spPr bwMode="auto">
            <a:xfrm>
              <a:off x="2214546" y="3429000"/>
              <a:ext cx="1569660" cy="369332"/>
            </a:xfrm>
            <a:prstGeom prst="rect">
              <a:avLst/>
            </a:prstGeom>
            <a:noFill/>
            <a:ln w="9525">
              <a:noFill/>
              <a:miter lim="800000"/>
              <a:headEnd/>
              <a:tailEnd/>
            </a:ln>
          </p:spPr>
          <p:txBody>
            <a:bodyPr wrap="none">
              <a:spAutoFit/>
            </a:bodyPr>
            <a:lstStyle/>
            <a:p>
              <a:r>
                <a:rPr lang="ja-JP" altLang="en-US">
                  <a:latin typeface="Calibri" pitchFamily="34" charset="0"/>
                </a:rPr>
                <a:t>男性用化粧水</a:t>
              </a:r>
            </a:p>
          </p:txBody>
        </p:sp>
        <p:sp>
          <p:nvSpPr>
            <p:cNvPr id="42037" name="テキスト ボックス 10"/>
            <p:cNvSpPr txBox="1">
              <a:spLocks noChangeArrowheads="1"/>
            </p:cNvSpPr>
            <p:nvPr/>
          </p:nvSpPr>
          <p:spPr bwMode="auto">
            <a:xfrm>
              <a:off x="5643570" y="3429000"/>
              <a:ext cx="1569660" cy="369332"/>
            </a:xfrm>
            <a:prstGeom prst="rect">
              <a:avLst/>
            </a:prstGeom>
            <a:noFill/>
            <a:ln w="9525">
              <a:noFill/>
              <a:miter lim="800000"/>
              <a:headEnd/>
              <a:tailEnd/>
            </a:ln>
          </p:spPr>
          <p:txBody>
            <a:bodyPr wrap="none">
              <a:spAutoFit/>
            </a:bodyPr>
            <a:lstStyle/>
            <a:p>
              <a:r>
                <a:rPr lang="ja-JP" altLang="en-US">
                  <a:latin typeface="Calibri" pitchFamily="34" charset="0"/>
                </a:rPr>
                <a:t>女性用化粧水</a:t>
              </a:r>
            </a:p>
          </p:txBody>
        </p:sp>
      </p:grpSp>
      <p:sp>
        <p:nvSpPr>
          <p:cNvPr id="41987" name="テキスト ボックス 19"/>
          <p:cNvSpPr txBox="1">
            <a:spLocks noChangeArrowheads="1"/>
          </p:cNvSpPr>
          <p:nvPr/>
        </p:nvSpPr>
        <p:spPr bwMode="auto">
          <a:xfrm>
            <a:off x="2000250" y="928688"/>
            <a:ext cx="5019675" cy="8302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購買パターンは“化粧水へのニーズ”と</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“女性用商品への抵抗感”で決定する</a:t>
            </a:r>
            <a:endParaRPr lang="en-US" altLang="ja-JP" sz="2400">
              <a:latin typeface="HGP創英角ｺﾞｼｯｸUB" pitchFamily="50" charset="-128"/>
              <a:ea typeface="HGP創英角ｺﾞｼｯｸUB" pitchFamily="50" charset="-128"/>
            </a:endParaRPr>
          </a:p>
        </p:txBody>
      </p:sp>
      <p:sp>
        <p:nvSpPr>
          <p:cNvPr id="63" name="スライド番号プレースホルダ 62"/>
          <p:cNvSpPr>
            <a:spLocks noGrp="1"/>
          </p:cNvSpPr>
          <p:nvPr>
            <p:ph type="sldNum" sz="quarter" idx="12"/>
          </p:nvPr>
        </p:nvSpPr>
        <p:spPr/>
        <p:txBody>
          <a:bodyPr/>
          <a:lstStyle/>
          <a:p>
            <a:pPr>
              <a:defRPr/>
            </a:pPr>
            <a:fld id="{09972A71-78A2-4460-8195-D9C4D685E9C4}" type="slidenum">
              <a:rPr lang="ja-JP" altLang="en-US" smtClean="0"/>
              <a:pPr>
                <a:defRPr/>
              </a:pPr>
              <a:t>38</a:t>
            </a:fld>
            <a:endParaRPr lang="ja-JP" altLang="en-US"/>
          </a:p>
        </p:txBody>
      </p:sp>
      <p:sp>
        <p:nvSpPr>
          <p:cNvPr id="62"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64"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65" name="正方形/長方形 64"/>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14</a:t>
            </a:r>
            <a:endParaRPr lang="ja-JP" altLang="en-US" sz="3200" dirty="0">
              <a:latin typeface="HGS創英角ｺﾞｼｯｸUB" pitchFamily="50" charset="-128"/>
              <a:ea typeface="HGS創英角ｺﾞｼｯｸUB" pitchFamily="50" charset="-128"/>
            </a:endParaRPr>
          </a:p>
        </p:txBody>
      </p:sp>
      <p:sp>
        <p:nvSpPr>
          <p:cNvPr id="67" name="テキスト ボックス 60"/>
          <p:cNvSpPr txBox="1">
            <a:spLocks noChangeArrowheads="1"/>
          </p:cNvSpPr>
          <p:nvPr/>
        </p:nvSpPr>
        <p:spPr bwMode="auto">
          <a:xfrm>
            <a:off x="-59665" y="482596"/>
            <a:ext cx="2571736" cy="369332"/>
          </a:xfrm>
          <a:prstGeom prst="rect">
            <a:avLst/>
          </a:prstGeom>
          <a:noFill/>
          <a:ln w="9525">
            <a:noFill/>
            <a:miter lim="800000"/>
            <a:headEnd/>
            <a:tailEnd/>
          </a:ln>
        </p:spPr>
        <p:txBody>
          <a:bodyPr wrap="square">
            <a:spAutoFit/>
          </a:bodyPr>
          <a:lstStyle/>
          <a:p>
            <a:r>
              <a:rPr lang="ja-JP" altLang="en-US" dirty="0">
                <a:latin typeface="HGP創英角ｺﾞｼｯｸUB" pitchFamily="50" charset="-128"/>
                <a:ea typeface="HGP創英角ｺﾞｼｯｸUB" pitchFamily="50" charset="-128"/>
              </a:rPr>
              <a:t>購買</a:t>
            </a:r>
            <a:r>
              <a:rPr lang="ja-JP" altLang="en-US" dirty="0" smtClean="0">
                <a:latin typeface="HGP創英角ｺﾞｼｯｸUB" pitchFamily="50" charset="-128"/>
                <a:ea typeface="HGP創英角ｺﾞｼｯｸUB" pitchFamily="50" charset="-128"/>
              </a:rPr>
              <a:t>心理パターンの分類</a:t>
            </a:r>
            <a:endParaRPr lang="ja-JP" altLang="en-US" dirty="0">
              <a:latin typeface="HGP創英角ｺﾞｼｯｸUB" pitchFamily="50" charset="-128"/>
              <a:ea typeface="HGP創英角ｺﾞｼｯｸUB" pitchFamily="50" charset="-128"/>
            </a:endParaRPr>
          </a:p>
        </p:txBody>
      </p:sp>
      <p:sp>
        <p:nvSpPr>
          <p:cNvPr id="68" name="正方形/長方形 6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9" name="テキスト ボックス 62"/>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心理の違いで購買行動が変化する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35"/>
          <p:cNvGrpSpPr/>
          <p:nvPr/>
        </p:nvGrpSpPr>
        <p:grpSpPr>
          <a:xfrm>
            <a:off x="1142976" y="2928934"/>
            <a:ext cx="6898239" cy="3558195"/>
            <a:chOff x="785786" y="3143248"/>
            <a:chExt cx="6898239" cy="3558195"/>
          </a:xfrm>
        </p:grpSpPr>
        <p:sp>
          <p:nvSpPr>
            <p:cNvPr id="43013" name="テキスト ボックス 8"/>
            <p:cNvSpPr txBox="1">
              <a:spLocks noChangeArrowheads="1"/>
            </p:cNvSpPr>
            <p:nvPr/>
          </p:nvSpPr>
          <p:spPr bwMode="auto">
            <a:xfrm>
              <a:off x="2000232" y="3143248"/>
              <a:ext cx="1689886" cy="338554"/>
            </a:xfrm>
            <a:prstGeom prst="rect">
              <a:avLst/>
            </a:prstGeom>
            <a:noFill/>
            <a:ln w="9525">
              <a:noFill/>
              <a:miter lim="800000"/>
              <a:headEnd/>
              <a:tailEnd/>
            </a:ln>
          </p:spPr>
          <p:txBody>
            <a:bodyPr wrap="none">
              <a:spAutoFit/>
            </a:bodyPr>
            <a:lstStyle/>
            <a:p>
              <a:r>
                <a:rPr lang="ja-JP" altLang="en-US" sz="1600" dirty="0">
                  <a:latin typeface="Calibri" pitchFamily="34" charset="0"/>
                </a:rPr>
                <a:t>男性の“男らしさ”</a:t>
              </a:r>
            </a:p>
          </p:txBody>
        </p:sp>
        <p:sp>
          <p:nvSpPr>
            <p:cNvPr id="43014" name="テキスト ボックス 9"/>
            <p:cNvSpPr txBox="1">
              <a:spLocks noChangeArrowheads="1"/>
            </p:cNvSpPr>
            <p:nvPr/>
          </p:nvSpPr>
          <p:spPr bwMode="auto">
            <a:xfrm>
              <a:off x="5857884" y="3143248"/>
              <a:ext cx="1826141" cy="338554"/>
            </a:xfrm>
            <a:prstGeom prst="rect">
              <a:avLst/>
            </a:prstGeom>
            <a:noFill/>
            <a:ln w="9525">
              <a:noFill/>
              <a:miter lim="800000"/>
              <a:headEnd/>
              <a:tailEnd/>
            </a:ln>
          </p:spPr>
          <p:txBody>
            <a:bodyPr wrap="none">
              <a:spAutoFit/>
            </a:bodyPr>
            <a:lstStyle/>
            <a:p>
              <a:r>
                <a:rPr lang="ja-JP" altLang="en-US" sz="1600" dirty="0">
                  <a:latin typeface="Calibri" pitchFamily="34" charset="0"/>
                </a:rPr>
                <a:t>化粧水の購買行動</a:t>
              </a:r>
            </a:p>
          </p:txBody>
        </p:sp>
        <p:grpSp>
          <p:nvGrpSpPr>
            <p:cNvPr id="3" name="グループ化 34"/>
            <p:cNvGrpSpPr/>
            <p:nvPr/>
          </p:nvGrpSpPr>
          <p:grpSpPr>
            <a:xfrm>
              <a:off x="785786" y="3500438"/>
              <a:ext cx="6378027" cy="3201005"/>
              <a:chOff x="785786" y="3500438"/>
              <a:chExt cx="6378027" cy="3201005"/>
            </a:xfrm>
          </p:grpSpPr>
          <p:pic>
            <p:nvPicPr>
              <p:cNvPr id="43011" name="Picture 4" descr="クリックすると新しいウィンドウで開きます"/>
              <p:cNvPicPr>
                <a:picLocks noChangeAspect="1" noChangeArrowheads="1"/>
              </p:cNvPicPr>
              <p:nvPr/>
            </p:nvPicPr>
            <p:blipFill>
              <a:blip r:embed="rId2" cstate="print"/>
              <a:srcRect/>
              <a:stretch>
                <a:fillRect/>
              </a:stretch>
            </p:blipFill>
            <p:spPr bwMode="auto">
              <a:xfrm>
                <a:off x="6143636" y="4500570"/>
                <a:ext cx="1020177" cy="1020177"/>
              </a:xfrm>
              <a:prstGeom prst="rect">
                <a:avLst/>
              </a:prstGeom>
              <a:noFill/>
              <a:ln w="9525">
                <a:noFill/>
                <a:miter lim="800000"/>
                <a:headEnd/>
                <a:tailEnd/>
              </a:ln>
            </p:spPr>
          </p:pic>
          <p:pic>
            <p:nvPicPr>
              <p:cNvPr id="43012" name="Picture 8" descr="クリックすると新しいウィンドウで開きます"/>
              <p:cNvPicPr>
                <a:picLocks noChangeAspect="1" noChangeArrowheads="1"/>
              </p:cNvPicPr>
              <p:nvPr/>
            </p:nvPicPr>
            <p:blipFill>
              <a:blip r:embed="rId3" cstate="print"/>
              <a:srcRect/>
              <a:stretch>
                <a:fillRect/>
              </a:stretch>
            </p:blipFill>
            <p:spPr bwMode="auto">
              <a:xfrm>
                <a:off x="6143636" y="5643578"/>
                <a:ext cx="1003552" cy="1003552"/>
              </a:xfrm>
              <a:prstGeom prst="rect">
                <a:avLst/>
              </a:prstGeom>
              <a:noFill/>
              <a:ln w="9525">
                <a:noFill/>
                <a:miter lim="800000"/>
                <a:headEnd/>
                <a:tailEnd/>
              </a:ln>
            </p:spPr>
          </p:pic>
          <p:pic>
            <p:nvPicPr>
              <p:cNvPr id="43016" name="Picture 2" descr="クリックすると新しいウィンドウで開きます"/>
              <p:cNvPicPr>
                <a:picLocks noChangeAspect="1" noChangeArrowheads="1"/>
              </p:cNvPicPr>
              <p:nvPr/>
            </p:nvPicPr>
            <p:blipFill>
              <a:blip r:embed="rId4" cstate="print"/>
              <a:srcRect/>
              <a:stretch>
                <a:fillRect/>
              </a:stretch>
            </p:blipFill>
            <p:spPr bwMode="auto">
              <a:xfrm>
                <a:off x="785786" y="3786190"/>
                <a:ext cx="1494748" cy="2226254"/>
              </a:xfrm>
              <a:prstGeom prst="rect">
                <a:avLst/>
              </a:prstGeom>
              <a:noFill/>
              <a:ln w="9525">
                <a:noFill/>
                <a:miter lim="800000"/>
                <a:headEnd/>
                <a:tailEnd/>
              </a:ln>
            </p:spPr>
          </p:pic>
          <p:sp>
            <p:nvSpPr>
              <p:cNvPr id="18" name="円/楕円 17"/>
              <p:cNvSpPr/>
              <p:nvPr/>
            </p:nvSpPr>
            <p:spPr>
              <a:xfrm>
                <a:off x="6286512" y="3571876"/>
                <a:ext cx="714380" cy="731777"/>
              </a:xfrm>
              <a:prstGeom prst="ellipse">
                <a:avLst/>
              </a:prstGeom>
              <a:noFill/>
              <a:ln>
                <a:solidFill>
                  <a:srgbClr val="FF993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43018" name="Picture 2" descr="クリックすると新しいウィンドウで開きます"/>
              <p:cNvPicPr>
                <a:picLocks noChangeAspect="1" noChangeArrowheads="1"/>
              </p:cNvPicPr>
              <p:nvPr/>
            </p:nvPicPr>
            <p:blipFill>
              <a:blip r:embed="rId5" cstate="print"/>
              <a:srcRect/>
              <a:stretch>
                <a:fillRect/>
              </a:stretch>
            </p:blipFill>
            <p:spPr bwMode="auto">
              <a:xfrm>
                <a:off x="5572132" y="3643314"/>
                <a:ext cx="668027" cy="615128"/>
              </a:xfrm>
              <a:prstGeom prst="rect">
                <a:avLst/>
              </a:prstGeom>
              <a:noFill/>
              <a:ln w="9525">
                <a:noFill/>
                <a:miter lim="800000"/>
                <a:headEnd/>
                <a:tailEnd/>
              </a:ln>
            </p:spPr>
          </p:pic>
          <p:pic>
            <p:nvPicPr>
              <p:cNvPr id="43019" name="Picture 2" descr="クリックすると新しいウィンドウで開きます"/>
              <p:cNvPicPr>
                <a:picLocks noChangeAspect="1" noChangeArrowheads="1"/>
              </p:cNvPicPr>
              <p:nvPr/>
            </p:nvPicPr>
            <p:blipFill>
              <a:blip r:embed="rId5" cstate="print"/>
              <a:srcRect/>
              <a:stretch>
                <a:fillRect/>
              </a:stretch>
            </p:blipFill>
            <p:spPr bwMode="auto">
              <a:xfrm>
                <a:off x="5572132" y="4643446"/>
                <a:ext cx="668027" cy="615128"/>
              </a:xfrm>
              <a:prstGeom prst="rect">
                <a:avLst/>
              </a:prstGeom>
              <a:noFill/>
              <a:ln w="9525">
                <a:noFill/>
                <a:miter lim="800000"/>
                <a:headEnd/>
                <a:tailEnd/>
              </a:ln>
            </p:spPr>
          </p:pic>
          <p:pic>
            <p:nvPicPr>
              <p:cNvPr id="43020" name="Picture 2" descr="クリックすると新しいウィンドウで開きます"/>
              <p:cNvPicPr>
                <a:picLocks noChangeAspect="1" noChangeArrowheads="1"/>
              </p:cNvPicPr>
              <p:nvPr/>
            </p:nvPicPr>
            <p:blipFill>
              <a:blip r:embed="rId5" cstate="print"/>
              <a:srcRect/>
              <a:stretch>
                <a:fillRect/>
              </a:stretch>
            </p:blipFill>
            <p:spPr bwMode="auto">
              <a:xfrm>
                <a:off x="5572132" y="5786454"/>
                <a:ext cx="668027" cy="615129"/>
              </a:xfrm>
              <a:prstGeom prst="rect">
                <a:avLst/>
              </a:prstGeom>
              <a:noFill/>
              <a:ln w="9525">
                <a:noFill/>
                <a:miter lim="800000"/>
                <a:headEnd/>
                <a:tailEnd/>
              </a:ln>
            </p:spPr>
          </p:pic>
          <p:pic>
            <p:nvPicPr>
              <p:cNvPr id="43021" name="Picture 2" descr="クリックすると新しいウィンドウで開きます"/>
              <p:cNvPicPr>
                <a:picLocks noChangeAspect="1" noChangeArrowheads="1"/>
              </p:cNvPicPr>
              <p:nvPr/>
            </p:nvPicPr>
            <p:blipFill>
              <a:blip r:embed="rId5" cstate="print"/>
              <a:srcRect/>
              <a:stretch>
                <a:fillRect/>
              </a:stretch>
            </p:blipFill>
            <p:spPr bwMode="auto">
              <a:xfrm>
                <a:off x="3428992" y="3643314"/>
                <a:ext cx="668027" cy="615128"/>
              </a:xfrm>
              <a:prstGeom prst="rect">
                <a:avLst/>
              </a:prstGeom>
              <a:noFill/>
              <a:ln w="9525">
                <a:noFill/>
                <a:miter lim="800000"/>
                <a:headEnd/>
                <a:tailEnd/>
              </a:ln>
            </p:spPr>
          </p:pic>
          <p:pic>
            <p:nvPicPr>
              <p:cNvPr id="43022" name="Picture 2" descr="クリックすると新しいウィンドウで開きます"/>
              <p:cNvPicPr>
                <a:picLocks noChangeAspect="1" noChangeArrowheads="1"/>
              </p:cNvPicPr>
              <p:nvPr/>
            </p:nvPicPr>
            <p:blipFill>
              <a:blip r:embed="rId5" cstate="print"/>
              <a:srcRect/>
              <a:stretch>
                <a:fillRect/>
              </a:stretch>
            </p:blipFill>
            <p:spPr bwMode="auto">
              <a:xfrm>
                <a:off x="3500430" y="4714884"/>
                <a:ext cx="668027" cy="615129"/>
              </a:xfrm>
              <a:prstGeom prst="rect">
                <a:avLst/>
              </a:prstGeom>
              <a:noFill/>
              <a:ln w="9525">
                <a:noFill/>
                <a:miter lim="800000"/>
                <a:headEnd/>
                <a:tailEnd/>
              </a:ln>
            </p:spPr>
          </p:pic>
          <p:pic>
            <p:nvPicPr>
              <p:cNvPr id="43023" name="Picture 2" descr="クリックすると新しいウィンドウで開きます"/>
              <p:cNvPicPr>
                <a:picLocks noChangeAspect="1" noChangeArrowheads="1"/>
              </p:cNvPicPr>
              <p:nvPr/>
            </p:nvPicPr>
            <p:blipFill>
              <a:blip r:embed="rId5" cstate="print"/>
              <a:srcRect/>
              <a:stretch>
                <a:fillRect/>
              </a:stretch>
            </p:blipFill>
            <p:spPr bwMode="auto">
              <a:xfrm>
                <a:off x="3500430" y="5786454"/>
                <a:ext cx="668027" cy="615128"/>
              </a:xfrm>
              <a:prstGeom prst="rect">
                <a:avLst/>
              </a:prstGeom>
              <a:noFill/>
              <a:ln w="9525">
                <a:noFill/>
                <a:miter lim="800000"/>
                <a:headEnd/>
                <a:tailEnd/>
              </a:ln>
            </p:spPr>
          </p:pic>
          <p:grpSp>
            <p:nvGrpSpPr>
              <p:cNvPr id="4" name="グループ化 33"/>
              <p:cNvGrpSpPr/>
              <p:nvPr/>
            </p:nvGrpSpPr>
            <p:grpSpPr>
              <a:xfrm>
                <a:off x="2214546" y="3500438"/>
                <a:ext cx="1224213" cy="1019857"/>
                <a:chOff x="2184254" y="3235535"/>
                <a:chExt cx="1224213" cy="1019857"/>
              </a:xfrm>
            </p:grpSpPr>
            <p:pic>
              <p:nvPicPr>
                <p:cNvPr id="43024" name="Picture 2" descr="クリックすると新しいウィンドウで開きます"/>
                <p:cNvPicPr>
                  <a:picLocks noChangeAspect="1" noChangeArrowheads="1"/>
                </p:cNvPicPr>
                <p:nvPr/>
              </p:nvPicPr>
              <p:blipFill>
                <a:blip r:embed="rId4" cstate="print"/>
                <a:srcRect/>
                <a:stretch>
                  <a:fillRect/>
                </a:stretch>
              </p:blipFill>
              <p:spPr bwMode="auto">
                <a:xfrm>
                  <a:off x="2500298" y="3286124"/>
                  <a:ext cx="601798" cy="895890"/>
                </a:xfrm>
                <a:prstGeom prst="rect">
                  <a:avLst/>
                </a:prstGeom>
                <a:noFill/>
                <a:ln w="9525">
                  <a:noFill/>
                  <a:miter lim="800000"/>
                  <a:headEnd/>
                  <a:tailEnd/>
                </a:ln>
              </p:spPr>
            </p:pic>
            <p:sp>
              <p:nvSpPr>
                <p:cNvPr id="24" name="雲 23"/>
                <p:cNvSpPr/>
                <p:nvPr/>
              </p:nvSpPr>
              <p:spPr>
                <a:xfrm>
                  <a:off x="2184254" y="3235535"/>
                  <a:ext cx="1224213" cy="1019857"/>
                </a:xfrm>
                <a:prstGeom prst="cloud">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5" name="グループ化 32"/>
              <p:cNvGrpSpPr/>
              <p:nvPr/>
            </p:nvGrpSpPr>
            <p:grpSpPr>
              <a:xfrm>
                <a:off x="2214546" y="4572008"/>
                <a:ext cx="1224213" cy="1019857"/>
                <a:chOff x="2172822" y="4497972"/>
                <a:chExt cx="1224213" cy="1019857"/>
              </a:xfrm>
            </p:grpSpPr>
            <p:pic>
              <p:nvPicPr>
                <p:cNvPr id="43010" name="Picture 11" descr="http://sozaidas.com/sozai/010101man/seethrough/010101man01mst-trans.png"/>
                <p:cNvPicPr>
                  <a:picLocks noChangeAspect="1" noChangeArrowheads="1"/>
                </p:cNvPicPr>
                <p:nvPr/>
              </p:nvPicPr>
              <p:blipFill>
                <a:blip r:embed="rId6" cstate="print"/>
                <a:srcRect/>
                <a:stretch>
                  <a:fillRect/>
                </a:stretch>
              </p:blipFill>
              <p:spPr bwMode="auto">
                <a:xfrm>
                  <a:off x="2500298" y="4544568"/>
                  <a:ext cx="613387" cy="913142"/>
                </a:xfrm>
                <a:prstGeom prst="rect">
                  <a:avLst/>
                </a:prstGeom>
                <a:noFill/>
                <a:ln w="9525">
                  <a:noFill/>
                  <a:miter lim="800000"/>
                  <a:headEnd/>
                  <a:tailEnd/>
                </a:ln>
              </p:spPr>
            </p:pic>
            <p:sp>
              <p:nvSpPr>
                <p:cNvPr id="26" name="雲 25"/>
                <p:cNvSpPr/>
                <p:nvPr/>
              </p:nvSpPr>
              <p:spPr>
                <a:xfrm>
                  <a:off x="2172822" y="4497972"/>
                  <a:ext cx="1224213" cy="1019857"/>
                </a:xfrm>
                <a:prstGeom prst="cloud">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1"/>
              <p:cNvGrpSpPr/>
              <p:nvPr/>
            </p:nvGrpSpPr>
            <p:grpSpPr>
              <a:xfrm>
                <a:off x="2214546" y="5643578"/>
                <a:ext cx="1285875" cy="1057865"/>
                <a:chOff x="2214546" y="5500702"/>
                <a:chExt cx="1285875" cy="1057865"/>
              </a:xfrm>
            </p:grpSpPr>
            <p:pic>
              <p:nvPicPr>
                <p:cNvPr id="43015" name="Picture 7"/>
                <p:cNvPicPr>
                  <a:picLocks noChangeAspect="1" noChangeArrowheads="1"/>
                </p:cNvPicPr>
                <p:nvPr/>
              </p:nvPicPr>
              <p:blipFill>
                <a:blip r:embed="rId7" cstate="print"/>
                <a:srcRect/>
                <a:stretch>
                  <a:fillRect/>
                </a:stretch>
              </p:blipFill>
              <p:spPr bwMode="auto">
                <a:xfrm>
                  <a:off x="2585464" y="5588124"/>
                  <a:ext cx="581074" cy="939549"/>
                </a:xfrm>
                <a:prstGeom prst="rect">
                  <a:avLst/>
                </a:prstGeom>
                <a:noFill/>
                <a:ln w="9525">
                  <a:noFill/>
                  <a:miter lim="800000"/>
                  <a:headEnd/>
                  <a:tailEnd/>
                </a:ln>
              </p:spPr>
            </p:pic>
            <p:sp>
              <p:nvSpPr>
                <p:cNvPr id="27" name="雲 26"/>
                <p:cNvSpPr/>
                <p:nvPr/>
              </p:nvSpPr>
              <p:spPr>
                <a:xfrm>
                  <a:off x="2214546" y="5500702"/>
                  <a:ext cx="1285875" cy="1057865"/>
                </a:xfrm>
                <a:prstGeom prst="cloud">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28" name="角丸四角形 27"/>
              <p:cNvSpPr/>
              <p:nvPr/>
            </p:nvSpPr>
            <p:spPr>
              <a:xfrm>
                <a:off x="4214810" y="3643314"/>
                <a:ext cx="1360237" cy="67990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solidFill>
                      <a:schemeClr val="tx1"/>
                    </a:solidFill>
                  </a:rPr>
                  <a:t>ニーズなし</a:t>
                </a:r>
              </a:p>
            </p:txBody>
          </p:sp>
          <p:sp>
            <p:nvSpPr>
              <p:cNvPr id="29" name="角丸四角形 28"/>
              <p:cNvSpPr/>
              <p:nvPr/>
            </p:nvSpPr>
            <p:spPr>
              <a:xfrm>
                <a:off x="4214810" y="4643446"/>
                <a:ext cx="1360237" cy="67990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solidFill>
                      <a:schemeClr val="tx1"/>
                    </a:solidFill>
                  </a:rPr>
                  <a:t>ニーズあり</a:t>
                </a:r>
                <a:endParaRPr lang="en-US" altLang="ja-JP" dirty="0">
                  <a:solidFill>
                    <a:schemeClr val="tx1"/>
                  </a:solidFill>
                </a:endParaRPr>
              </a:p>
              <a:p>
                <a:pPr algn="ctr" fontAlgn="auto">
                  <a:spcBef>
                    <a:spcPts val="0"/>
                  </a:spcBef>
                  <a:spcAft>
                    <a:spcPts val="0"/>
                  </a:spcAft>
                  <a:defRPr/>
                </a:pPr>
                <a:r>
                  <a:rPr lang="ja-JP" altLang="en-US" dirty="0">
                    <a:solidFill>
                      <a:schemeClr val="tx1"/>
                    </a:solidFill>
                  </a:rPr>
                  <a:t>抵抗感あり</a:t>
                </a:r>
              </a:p>
            </p:txBody>
          </p:sp>
          <p:sp>
            <p:nvSpPr>
              <p:cNvPr id="30" name="角丸四角形 29"/>
              <p:cNvSpPr/>
              <p:nvPr/>
            </p:nvSpPr>
            <p:spPr>
              <a:xfrm>
                <a:off x="4214810" y="5786454"/>
                <a:ext cx="1360237" cy="67990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solidFill>
                      <a:schemeClr val="tx1"/>
                    </a:solidFill>
                  </a:rPr>
                  <a:t>ニーズあり</a:t>
                </a:r>
                <a:endParaRPr lang="en-US" altLang="ja-JP" dirty="0">
                  <a:solidFill>
                    <a:schemeClr val="tx1"/>
                  </a:solidFill>
                </a:endParaRPr>
              </a:p>
              <a:p>
                <a:pPr algn="ctr" fontAlgn="auto">
                  <a:spcBef>
                    <a:spcPts val="0"/>
                  </a:spcBef>
                  <a:spcAft>
                    <a:spcPts val="0"/>
                  </a:spcAft>
                  <a:defRPr/>
                </a:pPr>
                <a:r>
                  <a:rPr lang="ja-JP" altLang="en-US" dirty="0">
                    <a:solidFill>
                      <a:schemeClr val="tx1"/>
                    </a:solidFill>
                  </a:rPr>
                  <a:t>抵抗感なし</a:t>
                </a:r>
              </a:p>
            </p:txBody>
          </p:sp>
        </p:grpSp>
        <p:sp>
          <p:nvSpPr>
            <p:cNvPr id="43031" name="テキスト ボックス 30"/>
            <p:cNvSpPr txBox="1">
              <a:spLocks noChangeArrowheads="1"/>
            </p:cNvSpPr>
            <p:nvPr/>
          </p:nvSpPr>
          <p:spPr bwMode="auto">
            <a:xfrm>
              <a:off x="4000496" y="3143248"/>
              <a:ext cx="1620957" cy="338554"/>
            </a:xfrm>
            <a:prstGeom prst="rect">
              <a:avLst/>
            </a:prstGeom>
            <a:noFill/>
            <a:ln w="9525">
              <a:noFill/>
              <a:miter lim="800000"/>
              <a:headEnd/>
              <a:tailEnd/>
            </a:ln>
          </p:spPr>
          <p:txBody>
            <a:bodyPr wrap="none">
              <a:spAutoFit/>
            </a:bodyPr>
            <a:lstStyle/>
            <a:p>
              <a:r>
                <a:rPr lang="ja-JP" altLang="en-US" sz="1600" dirty="0">
                  <a:latin typeface="Calibri" pitchFamily="34" charset="0"/>
                </a:rPr>
                <a:t>男性の購買心理</a:t>
              </a:r>
            </a:p>
          </p:txBody>
        </p:sp>
      </p:grpSp>
      <p:sp>
        <p:nvSpPr>
          <p:cNvPr id="71" name="スライド番号プレースホルダ 70"/>
          <p:cNvSpPr>
            <a:spLocks noGrp="1"/>
          </p:cNvSpPr>
          <p:nvPr>
            <p:ph type="sldNum" sz="quarter" idx="12"/>
          </p:nvPr>
        </p:nvSpPr>
        <p:spPr/>
        <p:txBody>
          <a:bodyPr/>
          <a:lstStyle/>
          <a:p>
            <a:pPr>
              <a:defRPr/>
            </a:pPr>
            <a:fld id="{DE3C3AB5-A0E5-4312-979A-1B006DFBF11B}" type="slidenum">
              <a:rPr lang="ja-JP" altLang="en-US" smtClean="0"/>
              <a:pPr>
                <a:defRPr/>
              </a:pPr>
              <a:t>39</a:t>
            </a:fld>
            <a:endParaRPr lang="ja-JP" altLang="en-US"/>
          </a:p>
        </p:txBody>
      </p:sp>
      <p:sp>
        <p:nvSpPr>
          <p:cNvPr id="70" name="正方形/長方形 69"/>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72"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15</a:t>
            </a:r>
            <a:endParaRPr lang="ja-JP" altLang="en-US" sz="3200" dirty="0">
              <a:latin typeface="HGS創英角ｺﾞｼｯｸUB" pitchFamily="50" charset="-128"/>
              <a:ea typeface="HGS創英角ｺﾞｼｯｸUB" pitchFamily="50" charset="-128"/>
            </a:endParaRPr>
          </a:p>
        </p:txBody>
      </p:sp>
      <p:sp>
        <p:nvSpPr>
          <p:cNvPr id="73"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購買行動が</a:t>
            </a:r>
            <a:r>
              <a:rPr lang="ja-JP" altLang="en-US" dirty="0" smtClean="0">
                <a:latin typeface="HGP創英角ｺﾞｼｯｸUB" pitchFamily="50" charset="-128"/>
                <a:ea typeface="HGP創英角ｺﾞｼｯｸUB" pitchFamily="50" charset="-128"/>
              </a:rPr>
              <a:t>異なる要因</a:t>
            </a:r>
            <a:endParaRPr lang="ja-JP" altLang="en-US" dirty="0">
              <a:latin typeface="HGP創英角ｺﾞｼｯｸUB" pitchFamily="50" charset="-128"/>
              <a:ea typeface="HGP創英角ｺﾞｼｯｸUB" pitchFamily="50" charset="-128"/>
            </a:endParaRPr>
          </a:p>
        </p:txBody>
      </p:sp>
      <p:sp>
        <p:nvSpPr>
          <p:cNvPr id="74" name="正方形/長方形 73"/>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5" name="テキスト ボックス 51"/>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変化した“男らしさ”で心理が多様化する</a:t>
            </a:r>
            <a:endParaRPr lang="ja-JP" altLang="en-US" sz="2800" dirty="0">
              <a:latin typeface="HGP創英角ｺﾞｼｯｸUB" pitchFamily="50" charset="-128"/>
              <a:ea typeface="HGP創英角ｺﾞｼｯｸUB" pitchFamily="50" charset="-128"/>
            </a:endParaRPr>
          </a:p>
        </p:txBody>
      </p:sp>
      <p:sp>
        <p:nvSpPr>
          <p:cNvPr id="31" name="テキスト ボックス 30"/>
          <p:cNvSpPr txBox="1"/>
          <p:nvPr/>
        </p:nvSpPr>
        <p:spPr>
          <a:xfrm>
            <a:off x="1214414" y="1142984"/>
            <a:ext cx="7040710" cy="1569660"/>
          </a:xfrm>
          <a:prstGeom prst="rect">
            <a:avLst/>
          </a:prstGeom>
          <a:noFill/>
        </p:spPr>
        <p:txBody>
          <a:bodyPr wrap="none" rtlCol="0">
            <a:spAutoFit/>
          </a:bodyPr>
          <a:lstStyle/>
          <a:p>
            <a:r>
              <a:rPr lang="ja-JP" altLang="en-US" sz="2400" dirty="0" smtClean="0">
                <a:latin typeface="HGP創英角ｺﾞｼｯｸUB" pitchFamily="50" charset="-128"/>
                <a:ea typeface="HGP創英角ｺﾞｼｯｸUB" pitchFamily="50" charset="-128"/>
              </a:rPr>
              <a:t>化粧水の購買行動が“化粧水へのニーズ”と</a:t>
            </a:r>
            <a:endParaRPr lang="en-US" altLang="ja-JP" sz="2400" dirty="0" smtClean="0">
              <a:latin typeface="HGP創英角ｺﾞｼｯｸUB" pitchFamily="50" charset="-128"/>
              <a:ea typeface="HGP創英角ｺﾞｼｯｸUB" pitchFamily="50" charset="-128"/>
            </a:endParaRPr>
          </a:p>
          <a:p>
            <a:r>
              <a:rPr kumimoji="1" lang="ja-JP" altLang="en-US" sz="2400" dirty="0" smtClean="0">
                <a:latin typeface="HGP創英角ｺﾞｼｯｸUB" pitchFamily="50" charset="-128"/>
                <a:ea typeface="HGP創英角ｺﾞｼｯｸUB" pitchFamily="50" charset="-128"/>
              </a:rPr>
              <a:t>“女性用商品への抵抗感”の違いで異なってくるならば</a:t>
            </a:r>
            <a:endParaRPr kumimoji="1"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本研究では、この２つの心理がどのような“男らしさ”</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によって</a:t>
            </a:r>
            <a:r>
              <a:rPr kumimoji="1" lang="ja-JP" altLang="en-US" sz="2400" dirty="0" smtClean="0">
                <a:latin typeface="HGP創英角ｺﾞｼｯｸUB" pitchFamily="50" charset="-128"/>
                <a:ea typeface="HGP創英角ｺﾞｼｯｸUB" pitchFamily="50" charset="-128"/>
              </a:rPr>
              <a:t>変化するのかという点に着目する</a:t>
            </a:r>
            <a:r>
              <a:rPr lang="ja-JP" altLang="en-US" sz="2400" dirty="0" smtClean="0">
                <a:latin typeface="HGP創英角ｺﾞｼｯｸUB" pitchFamily="50" charset="-128"/>
                <a:ea typeface="HGP創英角ｺﾞｼｯｸUB" pitchFamily="50" charset="-128"/>
              </a:rPr>
              <a:t>必要がある</a:t>
            </a:r>
            <a:endParaRPr kumimoji="1" lang="ja-JP" altLang="en-US" sz="24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テキスト ボックス 5"/>
          <p:cNvSpPr txBox="1">
            <a:spLocks noChangeArrowheads="1"/>
          </p:cNvSpPr>
          <p:nvPr/>
        </p:nvSpPr>
        <p:spPr bwMode="auto">
          <a:xfrm>
            <a:off x="2928938" y="4143375"/>
            <a:ext cx="1452562" cy="369888"/>
          </a:xfrm>
          <a:prstGeom prst="rect">
            <a:avLst/>
          </a:prstGeom>
          <a:noFill/>
          <a:ln w="9525">
            <a:noFill/>
            <a:miter lim="800000"/>
            <a:headEnd/>
            <a:tailEnd/>
          </a:ln>
        </p:spPr>
        <p:txBody>
          <a:bodyPr wrap="none">
            <a:spAutoFit/>
          </a:bodyPr>
          <a:lstStyle/>
          <a:p>
            <a:r>
              <a:rPr lang="ja-JP" altLang="en-US" b="1">
                <a:latin typeface="Calibri" pitchFamily="34" charset="0"/>
              </a:rPr>
              <a:t>スイ</a:t>
            </a:r>
            <a:r>
              <a:rPr lang="en-US" altLang="ja-JP" b="1">
                <a:latin typeface="Calibri" pitchFamily="34" charset="0"/>
              </a:rPr>
              <a:t>―</a:t>
            </a:r>
            <a:r>
              <a:rPr lang="ja-JP" altLang="en-US" b="1">
                <a:latin typeface="Calibri" pitchFamily="34" charset="0"/>
              </a:rPr>
              <a:t>ツ男子</a:t>
            </a:r>
          </a:p>
        </p:txBody>
      </p:sp>
      <p:sp>
        <p:nvSpPr>
          <p:cNvPr id="10243" name="テキスト ボックス 6"/>
          <p:cNvSpPr txBox="1">
            <a:spLocks noChangeArrowheads="1"/>
          </p:cNvSpPr>
          <p:nvPr/>
        </p:nvSpPr>
        <p:spPr bwMode="auto">
          <a:xfrm>
            <a:off x="4741863" y="4156075"/>
            <a:ext cx="1108075" cy="368300"/>
          </a:xfrm>
          <a:prstGeom prst="rect">
            <a:avLst/>
          </a:prstGeom>
          <a:noFill/>
          <a:ln w="9525">
            <a:noFill/>
            <a:miter lim="800000"/>
            <a:headEnd/>
            <a:tailEnd/>
          </a:ln>
        </p:spPr>
        <p:txBody>
          <a:bodyPr wrap="none">
            <a:spAutoFit/>
          </a:bodyPr>
          <a:lstStyle/>
          <a:p>
            <a:r>
              <a:rPr lang="ja-JP" altLang="en-US" b="1">
                <a:latin typeface="Calibri" pitchFamily="34" charset="0"/>
              </a:rPr>
              <a:t>弁当男子</a:t>
            </a:r>
          </a:p>
        </p:txBody>
      </p:sp>
      <p:sp>
        <p:nvSpPr>
          <p:cNvPr id="10244" name="テキスト ボックス 7"/>
          <p:cNvSpPr txBox="1">
            <a:spLocks noChangeArrowheads="1"/>
          </p:cNvSpPr>
          <p:nvPr/>
        </p:nvSpPr>
        <p:spPr bwMode="auto">
          <a:xfrm>
            <a:off x="6143625" y="3000375"/>
            <a:ext cx="1857375" cy="1016000"/>
          </a:xfrm>
          <a:prstGeom prst="rect">
            <a:avLst/>
          </a:prstGeom>
          <a:noFill/>
          <a:ln w="9525">
            <a:noFill/>
            <a:miter lim="800000"/>
            <a:headEnd/>
            <a:tailEnd/>
          </a:ln>
        </p:spPr>
        <p:txBody>
          <a:bodyPr>
            <a:spAutoFit/>
          </a:bodyPr>
          <a:lstStyle/>
          <a:p>
            <a:r>
              <a:rPr lang="ja-JP" altLang="en-US" sz="2000" b="1">
                <a:latin typeface="Calibri" pitchFamily="34" charset="0"/>
              </a:rPr>
              <a:t>お料理男子</a:t>
            </a:r>
            <a:endParaRPr lang="en-US" altLang="ja-JP" sz="2000" b="1">
              <a:latin typeface="Calibri" pitchFamily="34" charset="0"/>
            </a:endParaRPr>
          </a:p>
          <a:p>
            <a:r>
              <a:rPr lang="ja-JP" altLang="en-US" sz="2000" b="1">
                <a:latin typeface="Calibri" pitchFamily="34" charset="0"/>
              </a:rPr>
              <a:t>ｍｉｘｉ男子</a:t>
            </a:r>
            <a:endParaRPr lang="en-US" altLang="ja-JP" sz="2000" b="1">
              <a:latin typeface="Calibri" pitchFamily="34" charset="0"/>
            </a:endParaRPr>
          </a:p>
          <a:p>
            <a:r>
              <a:rPr lang="ja-JP" altLang="en-US" sz="2000" b="1">
                <a:latin typeface="Calibri" pitchFamily="34" charset="0"/>
              </a:rPr>
              <a:t>お買い物男子</a:t>
            </a:r>
            <a:endParaRPr lang="en-US" altLang="ja-JP" sz="2000" b="1">
              <a:latin typeface="Calibri" pitchFamily="34" charset="0"/>
            </a:endParaRPr>
          </a:p>
        </p:txBody>
      </p:sp>
      <p:sp>
        <p:nvSpPr>
          <p:cNvPr id="10245" name="テキスト ボックス 8"/>
          <p:cNvSpPr txBox="1">
            <a:spLocks noChangeArrowheads="1"/>
          </p:cNvSpPr>
          <p:nvPr/>
        </p:nvSpPr>
        <p:spPr bwMode="auto">
          <a:xfrm>
            <a:off x="6715125" y="4000500"/>
            <a:ext cx="461963" cy="438150"/>
          </a:xfrm>
          <a:prstGeom prst="rect">
            <a:avLst/>
          </a:prstGeom>
          <a:noFill/>
          <a:ln w="9525">
            <a:noFill/>
            <a:miter lim="800000"/>
            <a:headEnd/>
            <a:tailEnd/>
          </a:ln>
        </p:spPr>
        <p:txBody>
          <a:bodyPr vert="eaVert" wrap="none">
            <a:spAutoFit/>
          </a:bodyPr>
          <a:lstStyle/>
          <a:p>
            <a:r>
              <a:rPr lang="ja-JP" altLang="en-US">
                <a:latin typeface="Calibri" pitchFamily="34" charset="0"/>
              </a:rPr>
              <a:t>・・・</a:t>
            </a:r>
          </a:p>
        </p:txBody>
      </p:sp>
      <p:pic>
        <p:nvPicPr>
          <p:cNvPr id="10246" name="Picture 2" descr="クリックすると新しいウィンドウで開きます"/>
          <p:cNvPicPr>
            <a:picLocks noChangeAspect="1" noChangeArrowheads="1"/>
          </p:cNvPicPr>
          <p:nvPr/>
        </p:nvPicPr>
        <p:blipFill>
          <a:blip r:embed="rId2" cstate="print"/>
          <a:srcRect/>
          <a:stretch>
            <a:fillRect/>
          </a:stretch>
        </p:blipFill>
        <p:spPr bwMode="auto">
          <a:xfrm>
            <a:off x="1500188" y="2786063"/>
            <a:ext cx="1285875" cy="1357312"/>
          </a:xfrm>
          <a:prstGeom prst="rect">
            <a:avLst/>
          </a:prstGeom>
          <a:noFill/>
          <a:ln w="9525">
            <a:noFill/>
            <a:miter lim="800000"/>
            <a:headEnd/>
            <a:tailEnd/>
          </a:ln>
        </p:spPr>
      </p:pic>
      <p:sp>
        <p:nvSpPr>
          <p:cNvPr id="10247" name="テキスト ボックス 10"/>
          <p:cNvSpPr txBox="1">
            <a:spLocks noChangeArrowheads="1"/>
          </p:cNvSpPr>
          <p:nvPr/>
        </p:nvSpPr>
        <p:spPr bwMode="auto">
          <a:xfrm>
            <a:off x="1500188" y="4143375"/>
            <a:ext cx="1114425" cy="369888"/>
          </a:xfrm>
          <a:prstGeom prst="rect">
            <a:avLst/>
          </a:prstGeom>
          <a:noFill/>
          <a:ln w="9525">
            <a:noFill/>
            <a:miter lim="800000"/>
            <a:headEnd/>
            <a:tailEnd/>
          </a:ln>
        </p:spPr>
        <p:txBody>
          <a:bodyPr wrap="none">
            <a:spAutoFit/>
          </a:bodyPr>
          <a:lstStyle/>
          <a:p>
            <a:r>
              <a:rPr lang="ja-JP" altLang="en-US" b="1">
                <a:latin typeface="Calibri" pitchFamily="34" charset="0"/>
              </a:rPr>
              <a:t>草食男子</a:t>
            </a:r>
          </a:p>
        </p:txBody>
      </p:sp>
      <p:pic>
        <p:nvPicPr>
          <p:cNvPr id="10248" name="Picture 10" descr="クリックすると新しいウィンドウで開きます"/>
          <p:cNvPicPr>
            <a:picLocks noChangeAspect="1" noChangeArrowheads="1"/>
          </p:cNvPicPr>
          <p:nvPr/>
        </p:nvPicPr>
        <p:blipFill>
          <a:blip r:embed="rId3" cstate="print"/>
          <a:srcRect/>
          <a:stretch>
            <a:fillRect/>
          </a:stretch>
        </p:blipFill>
        <p:spPr bwMode="auto">
          <a:xfrm>
            <a:off x="4500563" y="2857500"/>
            <a:ext cx="1571625" cy="1200150"/>
          </a:xfrm>
          <a:prstGeom prst="rect">
            <a:avLst/>
          </a:prstGeom>
          <a:noFill/>
          <a:ln w="9525">
            <a:noFill/>
            <a:miter lim="800000"/>
            <a:headEnd/>
            <a:tailEnd/>
          </a:ln>
        </p:spPr>
      </p:pic>
      <p:pic>
        <p:nvPicPr>
          <p:cNvPr id="10249" name="Picture 12" descr="クリックすると新しいウィンドウで開きます"/>
          <p:cNvPicPr>
            <a:picLocks noChangeAspect="1" noChangeArrowheads="1"/>
          </p:cNvPicPr>
          <p:nvPr/>
        </p:nvPicPr>
        <p:blipFill>
          <a:blip r:embed="rId4" cstate="print"/>
          <a:srcRect/>
          <a:stretch>
            <a:fillRect/>
          </a:stretch>
        </p:blipFill>
        <p:spPr bwMode="auto">
          <a:xfrm>
            <a:off x="2928938" y="2857500"/>
            <a:ext cx="1438275" cy="1200150"/>
          </a:xfrm>
          <a:prstGeom prst="rect">
            <a:avLst/>
          </a:prstGeom>
          <a:noFill/>
          <a:ln w="9525">
            <a:noFill/>
            <a:miter lim="800000"/>
            <a:headEnd/>
            <a:tailEnd/>
          </a:ln>
        </p:spPr>
      </p:pic>
      <p:sp>
        <p:nvSpPr>
          <p:cNvPr id="10250" name="テキスト ボックス 14"/>
          <p:cNvSpPr txBox="1">
            <a:spLocks noChangeArrowheads="1"/>
          </p:cNvSpPr>
          <p:nvPr/>
        </p:nvSpPr>
        <p:spPr bwMode="auto">
          <a:xfrm>
            <a:off x="1857375" y="1285875"/>
            <a:ext cx="5956300"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最近、メディアで草食系男子が取り上げられ、</a:t>
            </a:r>
            <a:endParaRPr lang="en-US" altLang="ja-JP" sz="2400">
              <a:latin typeface="HGP創英角ｺﾞｼｯｸUB" pitchFamily="50" charset="-128"/>
              <a:ea typeface="HGP創英角ｺﾞｼｯｸUB" pitchFamily="50" charset="-128"/>
            </a:endParaRPr>
          </a:p>
          <a:p>
            <a:r>
              <a:rPr lang="en-US" altLang="ja-JP" sz="2400">
                <a:latin typeface="HGP創英角ｺﾞｼｯｸUB" pitchFamily="50" charset="-128"/>
                <a:ea typeface="HGP創英角ｺﾞｼｯｸUB" pitchFamily="50" charset="-128"/>
              </a:rPr>
              <a:t>“</a:t>
            </a:r>
            <a:r>
              <a:rPr lang="ja-JP" altLang="en-US" sz="2400">
                <a:latin typeface="HGP創英角ｺﾞｼｯｸUB" pitchFamily="50" charset="-128"/>
                <a:ea typeface="HGP創英角ｺﾞｼｯｸUB" pitchFamily="50" charset="-128"/>
              </a:rPr>
              <a:t>男性の女性化</a:t>
            </a:r>
            <a:r>
              <a:rPr lang="en-US" altLang="ja-JP" sz="2400">
                <a:latin typeface="HGP創英角ｺﾞｼｯｸUB" pitchFamily="50" charset="-128"/>
                <a:ea typeface="HGP創英角ｺﾞｼｯｸUB" pitchFamily="50" charset="-128"/>
              </a:rPr>
              <a:t>”</a:t>
            </a:r>
            <a:r>
              <a:rPr lang="ja-JP" altLang="en-US" sz="2400">
                <a:latin typeface="HGP創英角ｺﾞｼｯｸUB" pitchFamily="50" charset="-128"/>
                <a:ea typeface="HGP創英角ｺﾞｼｯｸUB" pitchFamily="50" charset="-128"/>
              </a:rPr>
              <a:t>が話題になる</a:t>
            </a:r>
          </a:p>
        </p:txBody>
      </p:sp>
      <p:sp>
        <p:nvSpPr>
          <p:cNvPr id="10251"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0" name="スライド番号プレースホルダ 19"/>
          <p:cNvSpPr>
            <a:spLocks noGrp="1"/>
          </p:cNvSpPr>
          <p:nvPr>
            <p:ph type="sldNum" sz="quarter" idx="12"/>
          </p:nvPr>
        </p:nvSpPr>
        <p:spPr/>
        <p:txBody>
          <a:bodyPr/>
          <a:lstStyle/>
          <a:p>
            <a:pPr>
              <a:defRPr/>
            </a:pPr>
            <a:fld id="{E8675488-BF95-4207-8DB0-A0A4AA54C2F8}" type="slidenum">
              <a:rPr lang="ja-JP" altLang="en-US" smtClean="0"/>
              <a:pPr>
                <a:defRPr/>
              </a:pPr>
              <a:t>4</a:t>
            </a:fld>
            <a:endParaRPr lang="ja-JP" altLang="en-US"/>
          </a:p>
        </p:txBody>
      </p:sp>
      <p:sp>
        <p:nvSpPr>
          <p:cNvPr id="1025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0254"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3" name="正方形/長方形 22"/>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025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１</a:t>
            </a:r>
          </a:p>
        </p:txBody>
      </p:sp>
      <p:sp>
        <p:nvSpPr>
          <p:cNvPr id="10257" name="テキスト ボックス 24"/>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研究動機</a:t>
            </a:r>
          </a:p>
        </p:txBody>
      </p:sp>
      <p:sp>
        <p:nvSpPr>
          <p:cNvPr id="26" name="正方形/長方形 2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259" name="テキスト ボックス 26"/>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“男性の女性化”の話題性</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テキスト ボックス 3"/>
          <p:cNvSpPr txBox="1">
            <a:spLocks noChangeArrowheads="1"/>
          </p:cNvSpPr>
          <p:nvPr/>
        </p:nvSpPr>
        <p:spPr bwMode="auto">
          <a:xfrm>
            <a:off x="3000375" y="2286000"/>
            <a:ext cx="29543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研究目的</a:t>
            </a:r>
          </a:p>
        </p:txBody>
      </p:sp>
      <p:sp>
        <p:nvSpPr>
          <p:cNvPr id="44035" name="正方形/長方形 4"/>
          <p:cNvSpPr>
            <a:spLocks noChangeArrowheads="1"/>
          </p:cNvSpPr>
          <p:nvPr/>
        </p:nvSpPr>
        <p:spPr bwMode="auto">
          <a:xfrm>
            <a:off x="2786063" y="3214688"/>
            <a:ext cx="3230562" cy="461962"/>
          </a:xfrm>
          <a:prstGeom prst="rect">
            <a:avLst/>
          </a:prstGeom>
          <a:noFill/>
          <a:ln w="9525">
            <a:noFill/>
            <a:miter lim="800000"/>
            <a:headEnd/>
            <a:tailEnd/>
          </a:ln>
        </p:spPr>
        <p:txBody>
          <a:bodyPr wrap="none">
            <a:spAutoFit/>
          </a:bodyPr>
          <a:lstStyle/>
          <a:p>
            <a:r>
              <a:rPr lang="en-US" altLang="ja-JP" sz="2400">
                <a:latin typeface="Arial Black" pitchFamily="34" charset="0"/>
              </a:rPr>
              <a:t>Research purpose</a:t>
            </a:r>
          </a:p>
        </p:txBody>
      </p:sp>
      <p:sp>
        <p:nvSpPr>
          <p:cNvPr id="44036" name="テキスト ボックス 5"/>
          <p:cNvSpPr txBox="1">
            <a:spLocks noChangeArrowheads="1"/>
          </p:cNvSpPr>
          <p:nvPr/>
        </p:nvSpPr>
        <p:spPr bwMode="auto">
          <a:xfrm>
            <a:off x="1357313" y="3857625"/>
            <a:ext cx="6535764" cy="830997"/>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“化粧水へのニーズ”“女性用商品への抵抗感”に</a:t>
            </a:r>
            <a:endParaRPr lang="en-US" altLang="ja-JP" sz="2400" dirty="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違いを生じさせる“</a:t>
            </a:r>
            <a:r>
              <a:rPr lang="ja-JP" altLang="en-US" sz="2400" dirty="0">
                <a:latin typeface="HGP創英角ｺﾞｼｯｸUB" pitchFamily="50" charset="-128"/>
                <a:ea typeface="HGP創英角ｺﾞｼｯｸUB" pitchFamily="50" charset="-128"/>
              </a:rPr>
              <a:t>男らしさ</a:t>
            </a:r>
            <a:r>
              <a:rPr lang="ja-JP" altLang="en-US" sz="2400" dirty="0" smtClean="0">
                <a:latin typeface="HGP創英角ｺﾞｼｯｸUB" pitchFamily="50" charset="-128"/>
                <a:ea typeface="HGP創英角ｺﾞｼｯｸUB" pitchFamily="50" charset="-128"/>
              </a:rPr>
              <a:t>”の違いを</a:t>
            </a:r>
            <a:r>
              <a:rPr lang="ja-JP" altLang="en-US" sz="2400" dirty="0">
                <a:latin typeface="HGP創英角ｺﾞｼｯｸUB" pitchFamily="50" charset="-128"/>
                <a:ea typeface="HGP創英角ｺﾞｼｯｸUB" pitchFamily="50" charset="-128"/>
              </a:rPr>
              <a:t>明らかにする</a:t>
            </a:r>
            <a:endParaRPr lang="en-US" altLang="ja-JP" sz="2400" dirty="0">
              <a:latin typeface="HGP創英角ｺﾞｼｯｸUB" pitchFamily="50" charset="-128"/>
              <a:ea typeface="HGP創英角ｺﾞｼｯｸUB" pitchFamily="50" charset="-128"/>
            </a:endParaRPr>
          </a:p>
        </p:txBody>
      </p:sp>
      <p:sp>
        <p:nvSpPr>
          <p:cNvPr id="44074"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49" name="スライド番号プレースホルダ 48"/>
          <p:cNvSpPr>
            <a:spLocks noGrp="1"/>
          </p:cNvSpPr>
          <p:nvPr>
            <p:ph type="sldNum" sz="quarter" idx="12"/>
          </p:nvPr>
        </p:nvSpPr>
        <p:spPr/>
        <p:txBody>
          <a:bodyPr/>
          <a:lstStyle/>
          <a:p>
            <a:pPr>
              <a:defRPr/>
            </a:pPr>
            <a:fld id="{7CB7052F-F8A5-4029-8FB6-42A2DFA3C5B0}" type="slidenum">
              <a:rPr lang="ja-JP" altLang="en-US" smtClean="0"/>
              <a:pPr>
                <a:defRPr/>
              </a:pPr>
              <a:t>40</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16</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研究目的</a:t>
            </a: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心理に違いが生じる“男らしさ”とは</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テキスト ボックス 3"/>
          <p:cNvSpPr txBox="1">
            <a:spLocks noChangeArrowheads="1"/>
          </p:cNvSpPr>
          <p:nvPr/>
        </p:nvSpPr>
        <p:spPr bwMode="auto">
          <a:xfrm>
            <a:off x="3000375" y="2286000"/>
            <a:ext cx="29543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仮説導出</a:t>
            </a:r>
          </a:p>
        </p:txBody>
      </p:sp>
      <p:sp>
        <p:nvSpPr>
          <p:cNvPr id="45059" name="正方形/長方形 4"/>
          <p:cNvSpPr>
            <a:spLocks noChangeArrowheads="1"/>
          </p:cNvSpPr>
          <p:nvPr/>
        </p:nvSpPr>
        <p:spPr bwMode="auto">
          <a:xfrm>
            <a:off x="2428875" y="3214688"/>
            <a:ext cx="4125913" cy="461962"/>
          </a:xfrm>
          <a:prstGeom prst="rect">
            <a:avLst/>
          </a:prstGeom>
          <a:noFill/>
          <a:ln w="9525">
            <a:noFill/>
            <a:miter lim="800000"/>
            <a:headEnd/>
            <a:tailEnd/>
          </a:ln>
        </p:spPr>
        <p:txBody>
          <a:bodyPr wrap="none">
            <a:spAutoFit/>
          </a:bodyPr>
          <a:lstStyle/>
          <a:p>
            <a:r>
              <a:rPr lang="en-US" altLang="ja-JP" sz="2400">
                <a:latin typeface="Arial Black" pitchFamily="34" charset="0"/>
              </a:rPr>
              <a:t>Hypothetical derivation</a:t>
            </a:r>
          </a:p>
        </p:txBody>
      </p:sp>
      <p:sp>
        <p:nvSpPr>
          <p:cNvPr id="45060" name="テキスト ボックス 5"/>
          <p:cNvSpPr txBox="1">
            <a:spLocks noChangeArrowheads="1"/>
          </p:cNvSpPr>
          <p:nvPr/>
        </p:nvSpPr>
        <p:spPr bwMode="auto">
          <a:xfrm>
            <a:off x="1785938" y="3857625"/>
            <a:ext cx="5618162" cy="830263"/>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社会背景を踏まえ、どういった“男らしさ”で</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購買を行っているのか明らかにしていく</a:t>
            </a:r>
            <a:endParaRPr lang="en-US" altLang="ja-JP" sz="2400" dirty="0">
              <a:latin typeface="HGP創英角ｺﾞｼｯｸUB" pitchFamily="50" charset="-128"/>
              <a:ea typeface="HGP創英角ｺﾞｼｯｸUB" pitchFamily="50" charset="-128"/>
            </a:endParaRPr>
          </a:p>
        </p:txBody>
      </p:sp>
      <p:sp>
        <p:nvSpPr>
          <p:cNvPr id="45098"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49" name="スライド番号プレースホルダ 48"/>
          <p:cNvSpPr>
            <a:spLocks noGrp="1"/>
          </p:cNvSpPr>
          <p:nvPr>
            <p:ph type="sldNum" sz="quarter" idx="12"/>
          </p:nvPr>
        </p:nvSpPr>
        <p:spPr/>
        <p:txBody>
          <a:bodyPr/>
          <a:lstStyle/>
          <a:p>
            <a:pPr>
              <a:defRPr/>
            </a:pPr>
            <a:fld id="{5505E576-B4E7-44A9-8BEF-8A83C1CA8554}" type="slidenum">
              <a:rPr lang="ja-JP" altLang="en-US" smtClean="0"/>
              <a:pPr>
                <a:defRPr/>
              </a:pPr>
              <a:t>41</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17</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仮説導出</a:t>
            </a: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どういった“男らしさ”で購買するのか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テキスト ボックス 3"/>
          <p:cNvSpPr txBox="1">
            <a:spLocks noChangeArrowheads="1"/>
          </p:cNvSpPr>
          <p:nvPr/>
        </p:nvSpPr>
        <p:spPr bwMode="auto">
          <a:xfrm>
            <a:off x="1928813" y="1428750"/>
            <a:ext cx="5581650"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「身だしなみのため」「異性にもてるため」が</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“化粧水へのニーズ”を生んでいる</a:t>
            </a:r>
          </a:p>
        </p:txBody>
      </p:sp>
      <p:sp>
        <p:nvSpPr>
          <p:cNvPr id="5" name="角丸四角形 4"/>
          <p:cNvSpPr/>
          <p:nvPr/>
        </p:nvSpPr>
        <p:spPr>
          <a:xfrm>
            <a:off x="1000100" y="2643182"/>
            <a:ext cx="7286676" cy="17145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fontAlgn="auto">
              <a:spcBef>
                <a:spcPts val="0"/>
              </a:spcBef>
              <a:spcAft>
                <a:spcPts val="0"/>
              </a:spcAft>
              <a:defRPr/>
            </a:pPr>
            <a:r>
              <a:rPr lang="ja-JP" altLang="en-US" sz="2400" dirty="0">
                <a:solidFill>
                  <a:schemeClr val="tx1"/>
                </a:solidFill>
              </a:rPr>
              <a:t>肌の手入れをする理由は「身だしなみ」が多く、</a:t>
            </a:r>
            <a:endParaRPr lang="en-US" altLang="ja-JP" sz="2400" dirty="0">
              <a:solidFill>
                <a:schemeClr val="tx1"/>
              </a:solidFill>
            </a:endParaRPr>
          </a:p>
          <a:p>
            <a:pPr algn="ctr" fontAlgn="auto">
              <a:spcBef>
                <a:spcPts val="0"/>
              </a:spcBef>
              <a:spcAft>
                <a:spcPts val="0"/>
              </a:spcAft>
              <a:defRPr/>
            </a:pPr>
            <a:r>
              <a:rPr lang="ja-JP" altLang="en-US" sz="2400" dirty="0">
                <a:solidFill>
                  <a:schemeClr val="tx1"/>
                </a:solidFill>
              </a:rPr>
              <a:t>学生は「異性を意識して」手入れする人も見られる</a:t>
            </a:r>
          </a:p>
        </p:txBody>
      </p:sp>
      <p:sp>
        <p:nvSpPr>
          <p:cNvPr id="6" name="テキスト ボックス 5"/>
          <p:cNvSpPr txBox="1"/>
          <p:nvPr/>
        </p:nvSpPr>
        <p:spPr>
          <a:xfrm>
            <a:off x="5929322" y="3929066"/>
            <a:ext cx="2182008" cy="369332"/>
          </a:xfrm>
          <a:prstGeom prst="rect">
            <a:avLst/>
          </a:prstGeom>
          <a:noFill/>
        </p:spPr>
        <p:txBody>
          <a:bodyPr wrap="none">
            <a:spAutoFit/>
            <a:scene3d>
              <a:camera prst="perspectiveFront"/>
              <a:lightRig rig="threePt" dir="t"/>
            </a:scene3d>
          </a:bodyPr>
          <a:lstStyle/>
          <a:p>
            <a:pPr fontAlgn="auto">
              <a:spcBef>
                <a:spcPts val="0"/>
              </a:spcBef>
              <a:spcAft>
                <a:spcPts val="0"/>
              </a:spcAft>
              <a:defRPr/>
            </a:pPr>
            <a:r>
              <a:rPr lang="ja-JP" altLang="en-US" dirty="0">
                <a:latin typeface="+mn-lt"/>
                <a:ea typeface="+mn-ea"/>
              </a:rPr>
              <a:t>（金田すみれ，</a:t>
            </a:r>
            <a:r>
              <a:rPr lang="en-US" altLang="ja-JP" dirty="0">
                <a:latin typeface="+mn-lt"/>
                <a:ea typeface="+mn-ea"/>
              </a:rPr>
              <a:t>2008</a:t>
            </a:r>
            <a:r>
              <a:rPr lang="ja-JP" altLang="en-US" dirty="0">
                <a:latin typeface="+mn-lt"/>
                <a:ea typeface="+mn-ea"/>
              </a:rPr>
              <a:t>）</a:t>
            </a:r>
          </a:p>
        </p:txBody>
      </p:sp>
      <p:sp>
        <p:nvSpPr>
          <p:cNvPr id="49" name="スライド番号プレースホルダ 48"/>
          <p:cNvSpPr>
            <a:spLocks noGrp="1"/>
          </p:cNvSpPr>
          <p:nvPr>
            <p:ph type="sldNum" sz="quarter" idx="12"/>
          </p:nvPr>
        </p:nvSpPr>
        <p:spPr/>
        <p:txBody>
          <a:bodyPr/>
          <a:lstStyle/>
          <a:p>
            <a:pPr>
              <a:defRPr/>
            </a:pPr>
            <a:fld id="{9D89C1E8-6B49-4975-B728-E078182F16B7}" type="slidenum">
              <a:rPr lang="ja-JP" altLang="en-US" smtClean="0"/>
              <a:pPr>
                <a:defRPr/>
              </a:pPr>
              <a:t>42</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537600" y="232013"/>
            <a:ext cx="6848509" cy="523220"/>
          </a:xfrm>
          <a:prstGeom prst="rect">
            <a:avLst/>
          </a:prstGeom>
          <a:noFill/>
          <a:ln w="9525">
            <a:noFill/>
            <a:miter lim="800000"/>
            <a:headEnd/>
            <a:tailEnd/>
          </a:ln>
        </p:spPr>
        <p:txBody>
          <a:bodyPr wrap="square">
            <a:spAutoFit/>
          </a:bodyPr>
          <a:lstStyle/>
          <a:p>
            <a:r>
              <a:rPr lang="ja-JP" altLang="en-US" sz="2800" dirty="0" smtClean="0">
                <a:latin typeface="HGP創英角ｺﾞｼｯｸUB" pitchFamily="50" charset="-128"/>
                <a:ea typeface="HGP創英角ｺﾞｼｯｸUB" pitchFamily="50" charset="-128"/>
              </a:rPr>
              <a:t>“化粧水へのニーズ”は何によって生じるのか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テキスト ボックス 3"/>
          <p:cNvSpPr txBox="1">
            <a:spLocks noChangeArrowheads="1"/>
          </p:cNvSpPr>
          <p:nvPr/>
        </p:nvSpPr>
        <p:spPr bwMode="auto">
          <a:xfrm>
            <a:off x="1500188" y="3857625"/>
            <a:ext cx="6138862"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なぜ「身だしなみのため」「異性にもてるため」に</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“化粧水”を使用するのだろうか</a:t>
            </a:r>
          </a:p>
        </p:txBody>
      </p:sp>
      <p:sp>
        <p:nvSpPr>
          <p:cNvPr id="47107" name="テキスト ボックス 2"/>
          <p:cNvSpPr txBox="1">
            <a:spLocks noChangeArrowheads="1"/>
          </p:cNvSpPr>
          <p:nvPr/>
        </p:nvSpPr>
        <p:spPr bwMode="auto">
          <a:xfrm>
            <a:off x="3714750" y="2286000"/>
            <a:ext cx="15700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疑問</a:t>
            </a:r>
          </a:p>
        </p:txBody>
      </p:sp>
      <p:sp>
        <p:nvSpPr>
          <p:cNvPr id="47108" name="テキスト ボックス 4"/>
          <p:cNvSpPr txBox="1">
            <a:spLocks noChangeArrowheads="1"/>
          </p:cNvSpPr>
          <p:nvPr/>
        </p:nvSpPr>
        <p:spPr bwMode="auto">
          <a:xfrm>
            <a:off x="3643313" y="3214688"/>
            <a:ext cx="1785937" cy="461962"/>
          </a:xfrm>
          <a:prstGeom prst="rect">
            <a:avLst/>
          </a:prstGeom>
          <a:noFill/>
          <a:ln w="9525">
            <a:noFill/>
            <a:miter lim="800000"/>
            <a:headEnd/>
            <a:tailEnd/>
          </a:ln>
        </p:spPr>
        <p:txBody>
          <a:bodyPr>
            <a:spAutoFit/>
          </a:bodyPr>
          <a:lstStyle/>
          <a:p>
            <a:r>
              <a:rPr lang="en-US" altLang="ja-JP" sz="2400">
                <a:latin typeface="Arial Black" pitchFamily="34" charset="0"/>
              </a:rPr>
              <a:t>Question</a:t>
            </a:r>
            <a:endParaRPr lang="ja-JP" altLang="en-US" sz="2400">
              <a:latin typeface="Arial Black" pitchFamily="34" charset="0"/>
            </a:endParaRPr>
          </a:p>
        </p:txBody>
      </p:sp>
      <p:sp>
        <p:nvSpPr>
          <p:cNvPr id="53" name="スライド番号プレースホルダ 52"/>
          <p:cNvSpPr>
            <a:spLocks noGrp="1"/>
          </p:cNvSpPr>
          <p:nvPr>
            <p:ph type="sldNum" sz="quarter" idx="12"/>
          </p:nvPr>
        </p:nvSpPr>
        <p:spPr/>
        <p:txBody>
          <a:bodyPr/>
          <a:lstStyle/>
          <a:p>
            <a:pPr>
              <a:defRPr/>
            </a:pPr>
            <a:fld id="{367D7339-061C-4601-BF02-E33750B6A5D6}" type="slidenum">
              <a:rPr lang="ja-JP" altLang="en-US" smtClean="0"/>
              <a:pPr>
                <a:defRPr/>
              </a:pPr>
              <a:t>43</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5"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なぜ“化粧水”を使用するのか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テキスト ボックス 1"/>
          <p:cNvSpPr txBox="1">
            <a:spLocks noChangeArrowheads="1"/>
          </p:cNvSpPr>
          <p:nvPr/>
        </p:nvSpPr>
        <p:spPr bwMode="auto">
          <a:xfrm>
            <a:off x="1500188" y="1143000"/>
            <a:ext cx="6167437" cy="1200150"/>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クールビズ導入や健康意識の高まりによって</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新たな外見の「身だしなみ」が求められた結果、</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男性がスキンケアのために化粧水を使用した</a:t>
            </a:r>
            <a:endParaRPr lang="en-US" altLang="ja-JP" sz="2400">
              <a:latin typeface="HGP創英角ｺﾞｼｯｸUB" pitchFamily="50" charset="-128"/>
              <a:ea typeface="HGP創英角ｺﾞｼｯｸUB" pitchFamily="50" charset="-128"/>
            </a:endParaRPr>
          </a:p>
        </p:txBody>
      </p:sp>
      <p:grpSp>
        <p:nvGrpSpPr>
          <p:cNvPr id="2" name="グループ化 12"/>
          <p:cNvGrpSpPr>
            <a:grpSpLocks/>
          </p:cNvGrpSpPr>
          <p:nvPr/>
        </p:nvGrpSpPr>
        <p:grpSpPr bwMode="auto">
          <a:xfrm>
            <a:off x="1643063" y="2928938"/>
            <a:ext cx="1928812" cy="2286000"/>
            <a:chOff x="1285852" y="2143116"/>
            <a:chExt cx="1928826" cy="2286016"/>
          </a:xfrm>
        </p:grpSpPr>
        <p:pic>
          <p:nvPicPr>
            <p:cNvPr id="48182" name="Picture 14" descr="クリックすると新しいウィンドウで開きます"/>
            <p:cNvPicPr>
              <a:picLocks noChangeAspect="1" noChangeArrowheads="1"/>
            </p:cNvPicPr>
            <p:nvPr/>
          </p:nvPicPr>
          <p:blipFill>
            <a:blip r:embed="rId2" cstate="print"/>
            <a:srcRect/>
            <a:stretch>
              <a:fillRect/>
            </a:stretch>
          </p:blipFill>
          <p:spPr bwMode="auto">
            <a:xfrm>
              <a:off x="1285852" y="2428868"/>
              <a:ext cx="1500198" cy="2000264"/>
            </a:xfrm>
            <a:prstGeom prst="rect">
              <a:avLst/>
            </a:prstGeom>
            <a:noFill/>
            <a:ln w="9525">
              <a:noFill/>
              <a:miter lim="800000"/>
              <a:headEnd/>
              <a:tailEnd/>
            </a:ln>
          </p:spPr>
        </p:pic>
        <p:pic>
          <p:nvPicPr>
            <p:cNvPr id="48183" name="Picture 16" descr="クリックすると新しいウィンドウで開きます"/>
            <p:cNvPicPr>
              <a:picLocks noChangeAspect="1" noChangeArrowheads="1"/>
            </p:cNvPicPr>
            <p:nvPr/>
          </p:nvPicPr>
          <p:blipFill>
            <a:blip r:embed="rId3" cstate="print"/>
            <a:srcRect/>
            <a:stretch>
              <a:fillRect/>
            </a:stretch>
          </p:blipFill>
          <p:spPr bwMode="auto">
            <a:xfrm>
              <a:off x="2071670" y="2143116"/>
              <a:ext cx="1143008" cy="1143008"/>
            </a:xfrm>
            <a:prstGeom prst="rect">
              <a:avLst/>
            </a:prstGeom>
            <a:noFill/>
            <a:ln w="9525">
              <a:noFill/>
              <a:miter lim="800000"/>
              <a:headEnd/>
              <a:tailEnd/>
            </a:ln>
          </p:spPr>
        </p:pic>
      </p:grpSp>
      <p:pic>
        <p:nvPicPr>
          <p:cNvPr id="48132" name="Picture 2" descr="クリックすると新しいウィンドウで開きます"/>
          <p:cNvPicPr>
            <a:picLocks noChangeAspect="1" noChangeArrowheads="1"/>
          </p:cNvPicPr>
          <p:nvPr/>
        </p:nvPicPr>
        <p:blipFill>
          <a:blip r:embed="rId4" cstate="print"/>
          <a:srcRect/>
          <a:stretch>
            <a:fillRect/>
          </a:stretch>
        </p:blipFill>
        <p:spPr bwMode="auto">
          <a:xfrm>
            <a:off x="3714750" y="3643313"/>
            <a:ext cx="1214438" cy="1117600"/>
          </a:xfrm>
          <a:prstGeom prst="rect">
            <a:avLst/>
          </a:prstGeom>
          <a:noFill/>
          <a:ln w="9525">
            <a:noFill/>
            <a:miter lim="800000"/>
            <a:headEnd/>
            <a:tailEnd/>
          </a:ln>
        </p:spPr>
      </p:pic>
      <p:sp>
        <p:nvSpPr>
          <p:cNvPr id="48133" name="テキスト ボックス 13"/>
          <p:cNvSpPr txBox="1">
            <a:spLocks noChangeArrowheads="1"/>
          </p:cNvSpPr>
          <p:nvPr/>
        </p:nvSpPr>
        <p:spPr bwMode="auto">
          <a:xfrm>
            <a:off x="5143500" y="2857500"/>
            <a:ext cx="2441575" cy="4619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新たな身だしなみ</a:t>
            </a:r>
          </a:p>
        </p:txBody>
      </p:sp>
      <p:pic>
        <p:nvPicPr>
          <p:cNvPr id="48134" name="Picture 20" descr="クリックすると新しいウィンドウで開きます"/>
          <p:cNvPicPr>
            <a:picLocks noChangeAspect="1" noChangeArrowheads="1"/>
          </p:cNvPicPr>
          <p:nvPr/>
        </p:nvPicPr>
        <p:blipFill>
          <a:blip r:embed="rId5" cstate="print"/>
          <a:srcRect/>
          <a:stretch>
            <a:fillRect/>
          </a:stretch>
        </p:blipFill>
        <p:spPr bwMode="auto">
          <a:xfrm>
            <a:off x="5572125" y="3286125"/>
            <a:ext cx="1428750" cy="1905000"/>
          </a:xfrm>
          <a:prstGeom prst="rect">
            <a:avLst/>
          </a:prstGeom>
          <a:noFill/>
          <a:ln w="9525">
            <a:noFill/>
            <a:miter lim="800000"/>
            <a:headEnd/>
            <a:tailEnd/>
          </a:ln>
        </p:spPr>
      </p:pic>
      <p:sp>
        <p:nvSpPr>
          <p:cNvPr id="57" name="スライド番号プレースホルダ 56"/>
          <p:cNvSpPr>
            <a:spLocks noGrp="1"/>
          </p:cNvSpPr>
          <p:nvPr>
            <p:ph type="sldNum" sz="quarter" idx="12"/>
          </p:nvPr>
        </p:nvSpPr>
        <p:spPr/>
        <p:txBody>
          <a:bodyPr/>
          <a:lstStyle/>
          <a:p>
            <a:pPr>
              <a:defRPr/>
            </a:pPr>
            <a:fld id="{112B83DD-0CB2-4ED5-B1C6-F14B6C6D1837}" type="slidenum">
              <a:rPr lang="ja-JP" altLang="en-US" smtClean="0"/>
              <a:pPr>
                <a:defRPr/>
              </a:pPr>
              <a:t>44</a:t>
            </a:fld>
            <a:endParaRPr lang="ja-JP" altLang="en-US"/>
          </a:p>
        </p:txBody>
      </p:sp>
      <p:sp>
        <p:nvSpPr>
          <p:cNvPr id="56" name="正方形/長方形 55"/>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8"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9"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60" name="正方形/長方形 59"/>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身だしなみ</a:t>
            </a:r>
            <a:r>
              <a:rPr lang="ja-JP" altLang="en-US" sz="2800" dirty="0" smtClean="0">
                <a:latin typeface="HGP創英角ｺﾞｼｯｸUB" pitchFamily="50" charset="-128"/>
                <a:ea typeface="HGP創英角ｺﾞｼｯｸUB" pitchFamily="50" charset="-128"/>
              </a:rPr>
              <a:t>にスキンケアが求められる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グラフ 4"/>
          <p:cNvGraphicFramePr>
            <a:graphicFrameLocks/>
          </p:cNvGraphicFramePr>
          <p:nvPr/>
        </p:nvGraphicFramePr>
        <p:xfrm>
          <a:off x="1285875" y="2571750"/>
          <a:ext cx="7000875" cy="3778250"/>
        </p:xfrm>
        <a:graphic>
          <a:graphicData uri="http://schemas.openxmlformats.org/presentationml/2006/ole">
            <p:oleObj spid="_x0000_s3074" r:id="rId3" imgW="6998815" imgH="3779848" progId="Excel.Sheet.8">
              <p:embed/>
            </p:oleObj>
          </a:graphicData>
        </a:graphic>
      </p:graphicFrame>
      <p:sp>
        <p:nvSpPr>
          <p:cNvPr id="3075" name="テキスト ボックス 5"/>
          <p:cNvSpPr txBox="1">
            <a:spLocks noChangeArrowheads="1"/>
          </p:cNvSpPr>
          <p:nvPr/>
        </p:nvSpPr>
        <p:spPr bwMode="auto">
          <a:xfrm>
            <a:off x="2000250" y="2214563"/>
            <a:ext cx="4244975" cy="369887"/>
          </a:xfrm>
          <a:prstGeom prst="rect">
            <a:avLst/>
          </a:prstGeom>
          <a:noFill/>
          <a:ln w="9525">
            <a:noFill/>
            <a:miter lim="800000"/>
            <a:headEnd/>
            <a:tailEnd/>
          </a:ln>
        </p:spPr>
        <p:txBody>
          <a:bodyPr wrap="none">
            <a:spAutoFit/>
          </a:bodyPr>
          <a:lstStyle/>
          <a:p>
            <a:r>
              <a:rPr lang="ja-JP" altLang="en-US"/>
              <a:t>男性の身だしなみの目的調査（複数回答）</a:t>
            </a:r>
          </a:p>
        </p:txBody>
      </p:sp>
      <p:sp>
        <p:nvSpPr>
          <p:cNvPr id="3076" name="テキスト ボックス 6"/>
          <p:cNvSpPr txBox="1">
            <a:spLocks noChangeArrowheads="1"/>
          </p:cNvSpPr>
          <p:nvPr/>
        </p:nvSpPr>
        <p:spPr bwMode="auto">
          <a:xfrm>
            <a:off x="1143000" y="928688"/>
            <a:ext cx="7299325" cy="8302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こうした化粧水を「身だしなみ」の目的で使用する男性は</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化粧水を使うことで“清潔感”が得られると考えている</a:t>
            </a:r>
          </a:p>
        </p:txBody>
      </p:sp>
      <p:sp>
        <p:nvSpPr>
          <p:cNvPr id="9" name="正方形/長方形 8"/>
          <p:cNvSpPr/>
          <p:nvPr/>
        </p:nvSpPr>
        <p:spPr>
          <a:xfrm>
            <a:off x="5072063" y="6286500"/>
            <a:ext cx="3629025" cy="369888"/>
          </a:xfrm>
          <a:prstGeom prst="rect">
            <a:avLst/>
          </a:prstGeom>
        </p:spPr>
        <p:txBody>
          <a:bodyPr wrap="none">
            <a:spAutoFit/>
          </a:bodyPr>
          <a:lstStyle/>
          <a:p>
            <a:pPr>
              <a:defRPr/>
            </a:pPr>
            <a:r>
              <a:rPr lang="ja-JP" altLang="en-US" b="1" dirty="0">
                <a:latin typeface="+mn-ea"/>
                <a:ea typeface="+mn-ea"/>
              </a:rPr>
              <a:t>（日本能率協会総合研究所，</a:t>
            </a:r>
            <a:r>
              <a:rPr lang="en-US" altLang="ja-JP" b="1" dirty="0">
                <a:latin typeface="+mn-ea"/>
                <a:ea typeface="+mn-ea"/>
              </a:rPr>
              <a:t>2011</a:t>
            </a:r>
            <a:r>
              <a:rPr lang="ja-JP" altLang="en-US" b="1" dirty="0">
                <a:latin typeface="+mn-ea"/>
                <a:ea typeface="+mn-ea"/>
              </a:rPr>
              <a:t>）</a:t>
            </a:r>
            <a:endParaRPr lang="ja-JP" altLang="en-US" dirty="0">
              <a:latin typeface="+mn-ea"/>
              <a:ea typeface="+mn-ea"/>
            </a:endParaRPr>
          </a:p>
        </p:txBody>
      </p:sp>
      <p:sp>
        <p:nvSpPr>
          <p:cNvPr id="54" name="スライド番号プレースホルダ 53"/>
          <p:cNvSpPr>
            <a:spLocks noGrp="1"/>
          </p:cNvSpPr>
          <p:nvPr>
            <p:ph type="sldNum" sz="quarter" idx="12"/>
          </p:nvPr>
        </p:nvSpPr>
        <p:spPr/>
        <p:txBody>
          <a:bodyPr/>
          <a:lstStyle/>
          <a:p>
            <a:pPr>
              <a:defRPr/>
            </a:pPr>
            <a:fld id="{93FF9178-23CE-4361-8428-454D443A27E9}" type="slidenum">
              <a:rPr lang="ja-JP" altLang="en-US" smtClean="0"/>
              <a:pPr>
                <a:defRPr/>
              </a:pPr>
              <a:t>45</a:t>
            </a:fld>
            <a:endParaRPr lang="ja-JP" altLang="en-US"/>
          </a:p>
        </p:txBody>
      </p:sp>
      <p:sp>
        <p:nvSpPr>
          <p:cNvPr id="53" name="正方形/長方形 52"/>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6"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57" name="正方形/長方形 5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8"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スキンケアで“清潔感”を演出</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テキスト ボックス 1"/>
          <p:cNvSpPr txBox="1">
            <a:spLocks noChangeArrowheads="1"/>
          </p:cNvSpPr>
          <p:nvPr/>
        </p:nvSpPr>
        <p:spPr bwMode="auto">
          <a:xfrm>
            <a:off x="1357313" y="928688"/>
            <a:ext cx="6950075" cy="4619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“清潔感”は女性が最も好む男性の第一印象でもある</a:t>
            </a:r>
            <a:endParaRPr lang="en-US" altLang="ja-JP" sz="2400">
              <a:latin typeface="HGP創英角ｺﾞｼｯｸUB" pitchFamily="50" charset="-128"/>
              <a:ea typeface="HGP創英角ｺﾞｼｯｸUB" pitchFamily="50" charset="-128"/>
            </a:endParaRPr>
          </a:p>
        </p:txBody>
      </p:sp>
      <p:graphicFrame>
        <p:nvGraphicFramePr>
          <p:cNvPr id="4098" name="グラフ 5"/>
          <p:cNvGraphicFramePr>
            <a:graphicFrameLocks/>
          </p:cNvGraphicFramePr>
          <p:nvPr/>
        </p:nvGraphicFramePr>
        <p:xfrm>
          <a:off x="1143000" y="1785938"/>
          <a:ext cx="6786563" cy="4572000"/>
        </p:xfrm>
        <a:graphic>
          <a:graphicData uri="http://schemas.openxmlformats.org/presentationml/2006/ole">
            <p:oleObj spid="_x0000_s4098" r:id="rId3" imgW="6791533" imgH="4919898" progId="Excel.Sheet.8">
              <p:embed/>
            </p:oleObj>
          </a:graphicData>
        </a:graphic>
      </p:graphicFrame>
      <p:sp>
        <p:nvSpPr>
          <p:cNvPr id="4100" name="テキスト ボックス 3"/>
          <p:cNvSpPr txBox="1">
            <a:spLocks noChangeArrowheads="1"/>
          </p:cNvSpPr>
          <p:nvPr/>
        </p:nvSpPr>
        <p:spPr bwMode="auto">
          <a:xfrm>
            <a:off x="3286125" y="6286500"/>
            <a:ext cx="5856288" cy="369888"/>
          </a:xfrm>
          <a:prstGeom prst="rect">
            <a:avLst/>
          </a:prstGeom>
          <a:noFill/>
          <a:ln w="9525">
            <a:noFill/>
            <a:miter lim="800000"/>
            <a:headEnd/>
            <a:tailEnd/>
          </a:ln>
        </p:spPr>
        <p:txBody>
          <a:bodyPr wrap="none">
            <a:spAutoFit/>
          </a:bodyPr>
          <a:lstStyle/>
          <a:p>
            <a:r>
              <a:rPr lang="ja-JP" altLang="en-US"/>
              <a:t>（</a:t>
            </a:r>
            <a:r>
              <a:rPr lang="en-US" altLang="ja-JP"/>
              <a:t>Panasonic beauty for men『</a:t>
            </a:r>
            <a:r>
              <a:rPr lang="ja-JP" altLang="en-US"/>
              <a:t>女性に聞く男前調査</a:t>
            </a:r>
            <a:r>
              <a:rPr lang="en-US" altLang="ja-JP"/>
              <a:t>』,2011</a:t>
            </a:r>
            <a:r>
              <a:rPr lang="ja-JP" altLang="en-US"/>
              <a:t>）</a:t>
            </a:r>
          </a:p>
        </p:txBody>
      </p:sp>
      <p:sp>
        <p:nvSpPr>
          <p:cNvPr id="53" name="スライド番号プレースホルダ 52"/>
          <p:cNvSpPr>
            <a:spLocks noGrp="1"/>
          </p:cNvSpPr>
          <p:nvPr>
            <p:ph type="sldNum" sz="quarter" idx="12"/>
          </p:nvPr>
        </p:nvSpPr>
        <p:spPr/>
        <p:txBody>
          <a:bodyPr/>
          <a:lstStyle/>
          <a:p>
            <a:pPr>
              <a:defRPr/>
            </a:pPr>
            <a:fld id="{6961BA2C-96F5-4223-A09A-D7D4FACFCAAC}" type="slidenum">
              <a:rPr lang="ja-JP" altLang="en-US" smtClean="0"/>
              <a:pPr>
                <a:defRPr/>
              </a:pPr>
              <a:t>46</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5"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“清潔感”は女性も好んでいる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グラフ 3"/>
          <p:cNvGraphicFramePr>
            <a:graphicFrameLocks/>
          </p:cNvGraphicFramePr>
          <p:nvPr/>
        </p:nvGraphicFramePr>
        <p:xfrm>
          <a:off x="1285852" y="2285992"/>
          <a:ext cx="6096000" cy="4064000"/>
        </p:xfrm>
        <a:graphic>
          <a:graphicData uri="http://schemas.openxmlformats.org/presentationml/2006/ole">
            <p:oleObj spid="_x0000_s5122" name="グラフ" r:id="rId3" imgW="6096528" imgH="4066384" progId="Excel.Sheet.8">
              <p:embed/>
            </p:oleObj>
          </a:graphicData>
        </a:graphic>
      </p:graphicFrame>
      <p:sp>
        <p:nvSpPr>
          <p:cNvPr id="5123" name="テキスト ボックス 1"/>
          <p:cNvSpPr txBox="1">
            <a:spLocks noChangeArrowheads="1"/>
          </p:cNvSpPr>
          <p:nvPr/>
        </p:nvSpPr>
        <p:spPr bwMode="auto">
          <a:xfrm>
            <a:off x="1428728" y="1000108"/>
            <a:ext cx="5994400" cy="1200150"/>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また、女性は肌がきれいな男性を好むことから</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「異性を意識して」化粧水を購買する男性も</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“清潔感”を手に入れるために使用している</a:t>
            </a:r>
            <a:endParaRPr lang="en-US" altLang="ja-JP" sz="2400" dirty="0">
              <a:latin typeface="HGP創英角ｺﾞｼｯｸUB" pitchFamily="50" charset="-128"/>
              <a:ea typeface="HGP創英角ｺﾞｼｯｸUB" pitchFamily="50" charset="-128"/>
            </a:endParaRPr>
          </a:p>
        </p:txBody>
      </p:sp>
      <p:sp>
        <p:nvSpPr>
          <p:cNvPr id="5124" name="テキスト ボックス 3"/>
          <p:cNvSpPr txBox="1">
            <a:spLocks noChangeArrowheads="1"/>
          </p:cNvSpPr>
          <p:nvPr/>
        </p:nvSpPr>
        <p:spPr bwMode="auto">
          <a:xfrm>
            <a:off x="3286125" y="6286500"/>
            <a:ext cx="5856288" cy="369888"/>
          </a:xfrm>
          <a:prstGeom prst="rect">
            <a:avLst/>
          </a:prstGeom>
          <a:noFill/>
          <a:ln w="9525">
            <a:noFill/>
            <a:miter lim="800000"/>
            <a:headEnd/>
            <a:tailEnd/>
          </a:ln>
        </p:spPr>
        <p:txBody>
          <a:bodyPr wrap="none">
            <a:spAutoFit/>
          </a:bodyPr>
          <a:lstStyle/>
          <a:p>
            <a:r>
              <a:rPr lang="ja-JP" altLang="en-US"/>
              <a:t>（</a:t>
            </a:r>
            <a:r>
              <a:rPr lang="en-US" altLang="ja-JP"/>
              <a:t>Panasonic beauty for men『</a:t>
            </a:r>
            <a:r>
              <a:rPr lang="ja-JP" altLang="en-US"/>
              <a:t>女性に聞く男前調査</a:t>
            </a:r>
            <a:r>
              <a:rPr lang="en-US" altLang="ja-JP"/>
              <a:t>』,2011</a:t>
            </a:r>
            <a:r>
              <a:rPr lang="ja-JP" altLang="en-US"/>
              <a:t>）</a:t>
            </a:r>
          </a:p>
        </p:txBody>
      </p:sp>
      <p:sp>
        <p:nvSpPr>
          <p:cNvPr id="53" name="スライド番号プレースホルダ 52"/>
          <p:cNvSpPr>
            <a:spLocks noGrp="1"/>
          </p:cNvSpPr>
          <p:nvPr>
            <p:ph type="sldNum" sz="quarter" idx="12"/>
          </p:nvPr>
        </p:nvSpPr>
        <p:spPr/>
        <p:txBody>
          <a:bodyPr/>
          <a:lstStyle/>
          <a:p>
            <a:pPr>
              <a:defRPr/>
            </a:pPr>
            <a:fld id="{84B6374E-EA83-47E8-A7EF-23D38922E90C}" type="slidenum">
              <a:rPr lang="ja-JP" altLang="en-US" smtClean="0"/>
              <a:pPr>
                <a:defRPr/>
              </a:pPr>
              <a:t>47</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5"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異性のために</a:t>
            </a:r>
            <a:r>
              <a:rPr lang="ja-JP" altLang="en-US" sz="2800" dirty="0" smtClean="0">
                <a:latin typeface="HGP創英角ｺﾞｼｯｸUB" pitchFamily="50" charset="-128"/>
                <a:ea typeface="HGP創英角ｺﾞｼｯｸUB" pitchFamily="50" charset="-128"/>
              </a:rPr>
              <a:t>も“清潔感”を演出</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テキスト ボックス 1"/>
          <p:cNvSpPr txBox="1">
            <a:spLocks noChangeArrowheads="1"/>
          </p:cNvSpPr>
          <p:nvPr/>
        </p:nvSpPr>
        <p:spPr bwMode="auto">
          <a:xfrm>
            <a:off x="1143000" y="2357438"/>
            <a:ext cx="6567824" cy="1938992"/>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以上より男性が化粧水を使用するのは“清潔感”を</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手に入れるためだと考えられる。</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こうした男性は化粧水を購買しない男性と比べ</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他人からいい評価を得るために“清潔感”に</a:t>
            </a:r>
            <a:endParaRPr lang="en-US" altLang="ja-JP" sz="2400" dirty="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最も比重をかけているのではないだろうか</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p:txBody>
      </p:sp>
      <p:sp>
        <p:nvSpPr>
          <p:cNvPr id="51" name="スライド番号プレースホルダ 50"/>
          <p:cNvSpPr>
            <a:spLocks noGrp="1"/>
          </p:cNvSpPr>
          <p:nvPr>
            <p:ph type="sldNum" sz="quarter" idx="12"/>
          </p:nvPr>
        </p:nvSpPr>
        <p:spPr/>
        <p:txBody>
          <a:bodyPr/>
          <a:lstStyle/>
          <a:p>
            <a:pPr>
              <a:defRPr/>
            </a:pPr>
            <a:fld id="{716B00B9-2D68-4824-9F75-F114DC581B38}" type="slidenum">
              <a:rPr lang="ja-JP" altLang="en-US" smtClean="0"/>
              <a:pPr>
                <a:defRPr/>
              </a:pPr>
              <a:t>48</a:t>
            </a:fld>
            <a:endParaRPr lang="ja-JP" altLang="en-US"/>
          </a:p>
        </p:txBody>
      </p:sp>
      <p:sp>
        <p:nvSpPr>
          <p:cNvPr id="50" name="正方形/長方形 49"/>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2"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18</a:t>
            </a:r>
            <a:endParaRPr lang="ja-JP" altLang="en-US" sz="3200" dirty="0">
              <a:latin typeface="HGS創英角ｺﾞｼｯｸUB" pitchFamily="50" charset="-128"/>
              <a:ea typeface="HGS創英角ｺﾞｼｯｸUB" pitchFamily="50" charset="-128"/>
            </a:endParaRPr>
          </a:p>
        </p:txBody>
      </p:sp>
      <p:sp>
        <p:nvSpPr>
          <p:cNvPr id="53"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a:t>
            </a:r>
            <a:r>
              <a:rPr lang="ja-JP" altLang="en-US" dirty="0">
                <a:latin typeface="HGP創英角ｺﾞｼｯｸUB" pitchFamily="50" charset="-128"/>
                <a:ea typeface="HGP創英角ｺﾞｼｯｸUB" pitchFamily="50" charset="-128"/>
              </a:rPr>
              <a:t>①</a:t>
            </a:r>
          </a:p>
        </p:txBody>
      </p:sp>
      <p:sp>
        <p:nvSpPr>
          <p:cNvPr id="54" name="正方形/長方形 53"/>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5"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“清潔感”が“ニーズ”を生んでいる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24" name="テキスト ボックス 47"/>
          <p:cNvSpPr txBox="1">
            <a:spLocks noChangeArrowheads="1"/>
          </p:cNvSpPr>
          <p:nvPr/>
        </p:nvSpPr>
        <p:spPr bwMode="auto">
          <a:xfrm>
            <a:off x="1500166" y="1428736"/>
            <a:ext cx="5905784" cy="830997"/>
          </a:xfrm>
          <a:prstGeom prst="rect">
            <a:avLst/>
          </a:prstGeom>
          <a:noFill/>
          <a:ln w="9525">
            <a:noFill/>
            <a:miter lim="800000"/>
            <a:headEnd/>
            <a:tailEnd/>
          </a:ln>
        </p:spPr>
        <p:txBody>
          <a:bodyPr wrap="none">
            <a:spAutoFit/>
          </a:bodyPr>
          <a:lstStyle/>
          <a:p>
            <a:r>
              <a:rPr lang="ja-JP" altLang="en-US" sz="2400" dirty="0" smtClean="0">
                <a:latin typeface="HGP創英角ｺﾞｼｯｸUB" pitchFamily="50" charset="-128"/>
                <a:ea typeface="HGP創英角ｺﾞｼｯｸUB" pitchFamily="50" charset="-128"/>
              </a:rPr>
              <a:t>“女性用商品へ</a:t>
            </a:r>
            <a:r>
              <a:rPr lang="ja-JP" altLang="en-US" sz="2400" dirty="0">
                <a:latin typeface="HGP創英角ｺﾞｼｯｸUB" pitchFamily="50" charset="-128"/>
                <a:ea typeface="HGP創英角ｺﾞｼｯｸUB" pitchFamily="50" charset="-128"/>
              </a:rPr>
              <a:t>の</a:t>
            </a:r>
            <a:r>
              <a:rPr lang="ja-JP" altLang="en-US" sz="2400" dirty="0" smtClean="0">
                <a:latin typeface="HGP創英角ｺﾞｼｯｸUB" pitchFamily="50" charset="-128"/>
                <a:ea typeface="HGP創英角ｺﾞｼｯｸUB" pitchFamily="50" charset="-128"/>
              </a:rPr>
              <a:t>抵抗感”は社会規範の示す</a:t>
            </a:r>
            <a:endParaRPr lang="en-US" altLang="ja-JP" sz="2400" dirty="0" smtClean="0">
              <a:latin typeface="HGP創英角ｺﾞｼｯｸUB" pitchFamily="50" charset="-128"/>
              <a:ea typeface="HGP創英角ｺﾞｼｯｸUB" pitchFamily="50" charset="-128"/>
            </a:endParaRPr>
          </a:p>
          <a:p>
            <a:r>
              <a:rPr lang="ja-JP" altLang="en-US" sz="2400" dirty="0">
                <a:latin typeface="HGP創英角ｺﾞｼｯｸUB" pitchFamily="50" charset="-128"/>
                <a:ea typeface="HGP創英角ｺﾞｼｯｸUB" pitchFamily="50" charset="-128"/>
              </a:rPr>
              <a:t>従来</a:t>
            </a:r>
            <a:r>
              <a:rPr lang="ja-JP" altLang="en-US" sz="2400" dirty="0" smtClean="0">
                <a:latin typeface="HGP創英角ｺﾞｼｯｸUB" pitchFamily="50" charset="-128"/>
                <a:ea typeface="HGP創英角ｺﾞｼｯｸUB" pitchFamily="50" charset="-128"/>
              </a:rPr>
              <a:t>の“男らしさ”により</a:t>
            </a:r>
            <a:r>
              <a:rPr lang="ja-JP" altLang="en-US" sz="2400" dirty="0">
                <a:latin typeface="HGP創英角ｺﾞｼｯｸUB" pitchFamily="50" charset="-128"/>
                <a:ea typeface="HGP創英角ｺﾞｼｯｸUB" pitchFamily="50" charset="-128"/>
              </a:rPr>
              <a:t>生じる</a:t>
            </a:r>
            <a:endParaRPr lang="en-US" altLang="ja-JP" sz="2400" dirty="0">
              <a:latin typeface="HGP創英角ｺﾞｼｯｸUB" pitchFamily="50" charset="-128"/>
              <a:ea typeface="HGP創英角ｺﾞｼｯｸUB" pitchFamily="50" charset="-128"/>
            </a:endParaRPr>
          </a:p>
        </p:txBody>
      </p:sp>
      <p:grpSp>
        <p:nvGrpSpPr>
          <p:cNvPr id="2" name="グループ化 51"/>
          <p:cNvGrpSpPr>
            <a:grpSpLocks/>
          </p:cNvGrpSpPr>
          <p:nvPr/>
        </p:nvGrpSpPr>
        <p:grpSpPr bwMode="auto">
          <a:xfrm>
            <a:off x="285750" y="2500313"/>
            <a:ext cx="8643938" cy="1512887"/>
            <a:chOff x="214282" y="4071942"/>
            <a:chExt cx="8643998" cy="1512340"/>
          </a:xfrm>
        </p:grpSpPr>
        <p:sp>
          <p:nvSpPr>
            <p:cNvPr id="50" name="角丸四角形 49"/>
            <p:cNvSpPr/>
            <p:nvPr/>
          </p:nvSpPr>
          <p:spPr>
            <a:xfrm>
              <a:off x="214282" y="4071942"/>
              <a:ext cx="8643998" cy="15001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fontAlgn="auto">
                <a:spcBef>
                  <a:spcPts val="0"/>
                </a:spcBef>
                <a:spcAft>
                  <a:spcPts val="0"/>
                </a:spcAft>
                <a:defRPr/>
              </a:pPr>
              <a:r>
                <a:rPr lang="ja-JP" altLang="en-US" dirty="0">
                  <a:solidFill>
                    <a:schemeClr val="tx1"/>
                  </a:solidFill>
                </a:rPr>
                <a:t>　　　　</a:t>
              </a:r>
              <a:r>
                <a:rPr lang="ja-JP" altLang="en-US" sz="2400" dirty="0">
                  <a:solidFill>
                    <a:schemeClr val="tx1"/>
                  </a:solidFill>
                </a:rPr>
                <a:t>女性は男性的な性格特性を持つことが認められやすいが</a:t>
              </a:r>
              <a:endParaRPr lang="en-US" altLang="ja-JP" sz="2400" dirty="0">
                <a:solidFill>
                  <a:schemeClr val="tx1"/>
                </a:solidFill>
              </a:endParaRPr>
            </a:p>
            <a:p>
              <a:pPr fontAlgn="auto">
                <a:spcBef>
                  <a:spcPts val="0"/>
                </a:spcBef>
                <a:spcAft>
                  <a:spcPts val="0"/>
                </a:spcAft>
                <a:defRPr/>
              </a:pPr>
              <a:r>
                <a:rPr lang="ja-JP" altLang="en-US" sz="2400" dirty="0">
                  <a:solidFill>
                    <a:schemeClr val="tx1"/>
                  </a:solidFill>
                </a:rPr>
                <a:t>　　　男性は女性的な性格特性を持つことが認められにくい</a:t>
              </a:r>
              <a:endParaRPr lang="en-US" altLang="ja-JP" sz="2400" dirty="0">
                <a:solidFill>
                  <a:schemeClr val="tx1"/>
                </a:solidFill>
              </a:endParaRPr>
            </a:p>
          </p:txBody>
        </p:sp>
        <p:sp>
          <p:nvSpPr>
            <p:cNvPr id="51" name="テキスト ボックス 50"/>
            <p:cNvSpPr txBox="1"/>
            <p:nvPr/>
          </p:nvSpPr>
          <p:spPr>
            <a:xfrm>
              <a:off x="7143768" y="5214950"/>
              <a:ext cx="1454244" cy="369332"/>
            </a:xfrm>
            <a:prstGeom prst="rect">
              <a:avLst/>
            </a:prstGeom>
            <a:noFill/>
          </p:spPr>
          <p:txBody>
            <a:bodyPr wrap="none">
              <a:spAutoFit/>
              <a:scene3d>
                <a:camera prst="perspectiveFront"/>
                <a:lightRig rig="threePt" dir="t"/>
              </a:scene3d>
            </a:bodyPr>
            <a:lstStyle/>
            <a:p>
              <a:pPr>
                <a:defRPr/>
              </a:pPr>
              <a:r>
                <a:rPr lang="ja-JP" altLang="en-US" dirty="0">
                  <a:ea typeface="ＭＳ Ｐゴシック" charset="-128"/>
                </a:rPr>
                <a:t>（土肥</a:t>
              </a:r>
              <a:r>
                <a:rPr lang="en-US" altLang="ja-JP" dirty="0">
                  <a:ea typeface="ＭＳ Ｐゴシック" charset="-128"/>
                </a:rPr>
                <a:t>,2006</a:t>
              </a:r>
              <a:r>
                <a:rPr lang="ja-JP" altLang="en-US" dirty="0">
                  <a:ea typeface="ＭＳ Ｐゴシック" charset="-128"/>
                </a:rPr>
                <a:t>）</a:t>
              </a:r>
            </a:p>
          </p:txBody>
        </p:sp>
      </p:grpSp>
      <p:grpSp>
        <p:nvGrpSpPr>
          <p:cNvPr id="3" name="グループ化 52"/>
          <p:cNvGrpSpPr>
            <a:grpSpLocks/>
          </p:cNvGrpSpPr>
          <p:nvPr/>
        </p:nvGrpSpPr>
        <p:grpSpPr bwMode="auto">
          <a:xfrm>
            <a:off x="285750" y="4143375"/>
            <a:ext cx="8643938" cy="1512888"/>
            <a:chOff x="214282" y="4071942"/>
            <a:chExt cx="8643998" cy="1512340"/>
          </a:xfrm>
        </p:grpSpPr>
        <p:sp>
          <p:nvSpPr>
            <p:cNvPr id="54" name="角丸四角形 53"/>
            <p:cNvSpPr/>
            <p:nvPr/>
          </p:nvSpPr>
          <p:spPr>
            <a:xfrm>
              <a:off x="214282" y="4071942"/>
              <a:ext cx="8643998" cy="15001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fontAlgn="auto">
                <a:spcBef>
                  <a:spcPts val="0"/>
                </a:spcBef>
                <a:spcAft>
                  <a:spcPts val="0"/>
                </a:spcAft>
                <a:defRPr/>
              </a:pPr>
              <a:r>
                <a:rPr lang="ja-JP" altLang="en-US" dirty="0">
                  <a:solidFill>
                    <a:schemeClr val="tx1"/>
                  </a:solidFill>
                </a:rPr>
                <a:t>　　　　　　　　</a:t>
              </a:r>
              <a:r>
                <a:rPr lang="ja-JP" altLang="en-US" sz="2400" dirty="0">
                  <a:solidFill>
                    <a:schemeClr val="tx1"/>
                  </a:solidFill>
                </a:rPr>
                <a:t>近代的な男性性は、まさに社会の理想と希望を</a:t>
              </a:r>
              <a:endParaRPr lang="en-US" altLang="ja-JP" sz="2400" dirty="0">
                <a:solidFill>
                  <a:schemeClr val="tx1"/>
                </a:solidFill>
              </a:endParaRPr>
            </a:p>
            <a:p>
              <a:pPr fontAlgn="auto">
                <a:spcBef>
                  <a:spcPts val="0"/>
                </a:spcBef>
                <a:spcAft>
                  <a:spcPts val="0"/>
                </a:spcAft>
                <a:defRPr/>
              </a:pPr>
              <a:r>
                <a:rPr lang="ja-JP" altLang="en-US" sz="2400" dirty="0">
                  <a:solidFill>
                    <a:schemeClr val="tx1"/>
                  </a:solidFill>
                </a:rPr>
                <a:t>　　　　　　反映したものであり、その敵は社会の敵である</a:t>
              </a:r>
              <a:endParaRPr lang="en-US" altLang="ja-JP" sz="2400" dirty="0">
                <a:solidFill>
                  <a:schemeClr val="tx1"/>
                </a:solidFill>
              </a:endParaRPr>
            </a:p>
          </p:txBody>
        </p:sp>
        <p:sp>
          <p:nvSpPr>
            <p:cNvPr id="55" name="テキスト ボックス 54"/>
            <p:cNvSpPr txBox="1"/>
            <p:nvPr/>
          </p:nvSpPr>
          <p:spPr>
            <a:xfrm>
              <a:off x="6286512" y="5214950"/>
              <a:ext cx="2367956" cy="369332"/>
            </a:xfrm>
            <a:prstGeom prst="rect">
              <a:avLst/>
            </a:prstGeom>
            <a:noFill/>
          </p:spPr>
          <p:txBody>
            <a:bodyPr wrap="none">
              <a:spAutoFit/>
              <a:scene3d>
                <a:camera prst="perspectiveFront"/>
                <a:lightRig rig="threePt" dir="t"/>
              </a:scene3d>
            </a:bodyPr>
            <a:lstStyle/>
            <a:p>
              <a:pPr>
                <a:defRPr/>
              </a:pPr>
              <a:r>
                <a:rPr lang="ja-JP" altLang="en-US" dirty="0">
                  <a:ea typeface="ＭＳ Ｐゴシック" charset="-128"/>
                </a:rPr>
                <a:t>（ｼﾞｮｰｼﾞ･</a:t>
              </a:r>
              <a:r>
                <a:rPr lang="en-US" altLang="ja-JP" dirty="0">
                  <a:ea typeface="ＭＳ Ｐゴシック" charset="-128"/>
                </a:rPr>
                <a:t>L</a:t>
              </a:r>
              <a:r>
                <a:rPr lang="ja-JP" altLang="en-US" dirty="0">
                  <a:ea typeface="ＭＳ Ｐゴシック" charset="-128"/>
                </a:rPr>
                <a:t>･ﾓｯｾ</a:t>
              </a:r>
              <a:r>
                <a:rPr lang="en-US" altLang="ja-JP" dirty="0">
                  <a:ea typeface="ＭＳ Ｐゴシック" charset="-128"/>
                </a:rPr>
                <a:t>,2005</a:t>
              </a:r>
              <a:r>
                <a:rPr lang="ja-JP" altLang="en-US" dirty="0">
                  <a:ea typeface="ＭＳ Ｐゴシック" charset="-128"/>
                </a:rPr>
                <a:t>）</a:t>
              </a:r>
            </a:p>
          </p:txBody>
        </p:sp>
      </p:grpSp>
      <p:sp>
        <p:nvSpPr>
          <p:cNvPr id="58" name="スライド番号プレースホルダ 57"/>
          <p:cNvSpPr>
            <a:spLocks noGrp="1"/>
          </p:cNvSpPr>
          <p:nvPr>
            <p:ph type="sldNum" sz="quarter" idx="12"/>
          </p:nvPr>
        </p:nvSpPr>
        <p:spPr/>
        <p:txBody>
          <a:bodyPr/>
          <a:lstStyle/>
          <a:p>
            <a:pPr>
              <a:defRPr/>
            </a:pPr>
            <a:fld id="{0B3B4742-20C9-4E1B-9E96-87429380AD84}" type="slidenum">
              <a:rPr lang="ja-JP" altLang="en-US" smtClean="0"/>
              <a:pPr>
                <a:defRPr/>
              </a:pPr>
              <a:t>49</a:t>
            </a:fld>
            <a:endParaRPr lang="ja-JP" altLang="en-US"/>
          </a:p>
        </p:txBody>
      </p:sp>
      <p:sp>
        <p:nvSpPr>
          <p:cNvPr id="56" name="正方形/長方形 55"/>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7"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19</a:t>
            </a:r>
            <a:endParaRPr lang="ja-JP" altLang="en-US" sz="3200" dirty="0">
              <a:latin typeface="HGS創英角ｺﾞｼｯｸUB" pitchFamily="50" charset="-128"/>
              <a:ea typeface="HGS創英角ｺﾞｼｯｸUB" pitchFamily="50" charset="-128"/>
            </a:endParaRPr>
          </a:p>
        </p:txBody>
      </p:sp>
      <p:sp>
        <p:nvSpPr>
          <p:cNvPr id="59"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導出②</a:t>
            </a:r>
            <a:endParaRPr lang="ja-JP" altLang="en-US" dirty="0">
              <a:latin typeface="HGP創英角ｺﾞｼｯｸUB" pitchFamily="50" charset="-128"/>
              <a:ea typeface="HGP創英角ｺﾞｼｯｸUB" pitchFamily="50" charset="-128"/>
            </a:endParaRPr>
          </a:p>
        </p:txBody>
      </p:sp>
      <p:sp>
        <p:nvSpPr>
          <p:cNvPr id="60" name="正方形/長方形 59"/>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従来</a:t>
            </a:r>
            <a:r>
              <a:rPr lang="ja-JP" altLang="en-US" sz="2800" dirty="0" smtClean="0">
                <a:latin typeface="HGP創英角ｺﾞｼｯｸUB" pitchFamily="50" charset="-128"/>
                <a:ea typeface="HGP創英角ｺﾞｼｯｸUB" pitchFamily="50" charset="-128"/>
              </a:rPr>
              <a:t>の“男らしさ”によって抵抗感が生じる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57375" y="1285875"/>
            <a:ext cx="5629275" cy="830263"/>
          </a:xfrm>
          <a:prstGeom prst="rect">
            <a:avLst/>
          </a:prstGeom>
          <a:noFill/>
          <a:ln w="9525">
            <a:noFill/>
            <a:miter lim="800000"/>
            <a:headEnd/>
            <a:tailEnd/>
          </a:ln>
        </p:spPr>
        <p:txBody>
          <a:bodyPr wrap="none">
            <a:spAutoFit/>
          </a:bodyPr>
          <a:lstStyle/>
          <a:p>
            <a:r>
              <a:rPr lang="en-US" altLang="ja-JP" sz="2400">
                <a:latin typeface="HGP創英角ｺﾞｼｯｸUB" pitchFamily="50" charset="-128"/>
                <a:ea typeface="HGP創英角ｺﾞｼｯｸUB" pitchFamily="50" charset="-128"/>
              </a:rPr>
              <a:t>“</a:t>
            </a:r>
            <a:r>
              <a:rPr lang="ja-JP" altLang="en-US" sz="2400">
                <a:latin typeface="HGP創英角ｺﾞｼｯｸUB" pitchFamily="50" charset="-128"/>
                <a:ea typeface="HGP創英角ｺﾞｼｯｸUB" pitchFamily="50" charset="-128"/>
              </a:rPr>
              <a:t>女性化した男性</a:t>
            </a:r>
            <a:r>
              <a:rPr lang="en-US" altLang="ja-JP" sz="2400">
                <a:latin typeface="HGP創英角ｺﾞｼｯｸUB" pitchFamily="50" charset="-128"/>
                <a:ea typeface="HGP創英角ｺﾞｼｯｸUB" pitchFamily="50" charset="-128"/>
              </a:rPr>
              <a:t>”</a:t>
            </a:r>
            <a:r>
              <a:rPr lang="ja-JP" altLang="en-US" sz="2400">
                <a:latin typeface="HGP創英角ｺﾞｼｯｸUB" pitchFamily="50" charset="-128"/>
                <a:ea typeface="HGP創英角ｺﾞｼｯｸUB" pitchFamily="50" charset="-128"/>
              </a:rPr>
              <a:t>に向けた商品も登場し、</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男性に向けたマーケティングが注目される</a:t>
            </a:r>
          </a:p>
        </p:txBody>
      </p:sp>
      <p:pic>
        <p:nvPicPr>
          <p:cNvPr id="11267" name="Picture 4" descr="クリックすると新しいウィンドウで開きます"/>
          <p:cNvPicPr>
            <a:picLocks noChangeAspect="1" noChangeArrowheads="1"/>
          </p:cNvPicPr>
          <p:nvPr/>
        </p:nvPicPr>
        <p:blipFill>
          <a:blip r:embed="rId3" cstate="print"/>
          <a:srcRect/>
          <a:stretch>
            <a:fillRect/>
          </a:stretch>
        </p:blipFill>
        <p:spPr bwMode="auto">
          <a:xfrm>
            <a:off x="7000892" y="3143248"/>
            <a:ext cx="1571625" cy="1571625"/>
          </a:xfrm>
          <a:prstGeom prst="rect">
            <a:avLst/>
          </a:prstGeom>
          <a:noFill/>
          <a:ln w="9525">
            <a:noFill/>
            <a:miter lim="800000"/>
            <a:headEnd/>
            <a:tailEnd/>
          </a:ln>
        </p:spPr>
      </p:pic>
      <p:sp>
        <p:nvSpPr>
          <p:cNvPr id="11272"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7" name="スライド番号プレースホルダ 16"/>
          <p:cNvSpPr>
            <a:spLocks noGrp="1"/>
          </p:cNvSpPr>
          <p:nvPr>
            <p:ph type="sldNum" sz="quarter" idx="12"/>
          </p:nvPr>
        </p:nvSpPr>
        <p:spPr/>
        <p:txBody>
          <a:bodyPr/>
          <a:lstStyle/>
          <a:p>
            <a:pPr>
              <a:defRPr/>
            </a:pPr>
            <a:fld id="{3F40851F-70E9-4F02-A717-A0498B34065B}" type="slidenum">
              <a:rPr lang="ja-JP" altLang="en-US" smtClean="0"/>
              <a:pPr>
                <a:defRPr/>
              </a:pPr>
              <a:t>5</a:t>
            </a:fld>
            <a:endParaRPr lang="ja-JP" altLang="en-US"/>
          </a:p>
        </p:txBody>
      </p:sp>
      <p:sp>
        <p:nvSpPr>
          <p:cNvPr id="11274"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19" name="正方形/長方形 1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1276"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１</a:t>
            </a:r>
          </a:p>
        </p:txBody>
      </p:sp>
      <p:sp>
        <p:nvSpPr>
          <p:cNvPr id="11277" name="テキスト ボックス 20"/>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研究動機</a:t>
            </a:r>
          </a:p>
        </p:txBody>
      </p:sp>
      <p:sp>
        <p:nvSpPr>
          <p:cNvPr id="22" name="正方形/長方形 2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279" name="テキスト ボックス 22"/>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“女性化した男性”へのマーケティング</a:t>
            </a:r>
          </a:p>
        </p:txBody>
      </p:sp>
      <p:pic>
        <p:nvPicPr>
          <p:cNvPr id="13313" name="Picture 1"/>
          <p:cNvPicPr>
            <a:picLocks noChangeAspect="1" noChangeArrowheads="1"/>
          </p:cNvPicPr>
          <p:nvPr/>
        </p:nvPicPr>
        <p:blipFill>
          <a:blip r:embed="rId4" cstate="print"/>
          <a:srcRect/>
          <a:stretch>
            <a:fillRect/>
          </a:stretch>
        </p:blipFill>
        <p:spPr bwMode="auto">
          <a:xfrm>
            <a:off x="4572000" y="3214686"/>
            <a:ext cx="571504" cy="1517266"/>
          </a:xfrm>
          <a:prstGeom prst="rect">
            <a:avLst/>
          </a:prstGeom>
          <a:noFill/>
          <a:ln w="9525">
            <a:noFill/>
            <a:miter lim="800000"/>
            <a:headEnd/>
            <a:tailEnd/>
          </a:ln>
          <a:effectLst/>
        </p:spPr>
      </p:pic>
      <p:pic>
        <p:nvPicPr>
          <p:cNvPr id="13314" name="Picture 2"/>
          <p:cNvPicPr>
            <a:picLocks noChangeAspect="1" noChangeArrowheads="1"/>
          </p:cNvPicPr>
          <p:nvPr/>
        </p:nvPicPr>
        <p:blipFill>
          <a:blip r:embed="rId5" cstate="print"/>
          <a:srcRect/>
          <a:stretch>
            <a:fillRect/>
          </a:stretch>
        </p:blipFill>
        <p:spPr bwMode="auto">
          <a:xfrm>
            <a:off x="5214942" y="3071810"/>
            <a:ext cx="785818" cy="1675033"/>
          </a:xfrm>
          <a:prstGeom prst="rect">
            <a:avLst/>
          </a:prstGeom>
          <a:noFill/>
          <a:ln w="9525">
            <a:noFill/>
            <a:miter lim="800000"/>
            <a:headEnd/>
            <a:tailEnd/>
          </a:ln>
          <a:effectLst/>
        </p:spPr>
      </p:pic>
      <p:pic>
        <p:nvPicPr>
          <p:cNvPr id="13317" name="Picture 5"/>
          <p:cNvPicPr>
            <a:picLocks noChangeAspect="1" noChangeArrowheads="1"/>
          </p:cNvPicPr>
          <p:nvPr/>
        </p:nvPicPr>
        <p:blipFill>
          <a:blip r:embed="rId6" cstate="print"/>
          <a:srcRect/>
          <a:stretch>
            <a:fillRect/>
          </a:stretch>
        </p:blipFill>
        <p:spPr bwMode="auto">
          <a:xfrm>
            <a:off x="3643306" y="3071810"/>
            <a:ext cx="694735" cy="1600195"/>
          </a:xfrm>
          <a:prstGeom prst="rect">
            <a:avLst/>
          </a:prstGeom>
          <a:noFill/>
          <a:ln w="9525">
            <a:noFill/>
            <a:miter lim="800000"/>
            <a:headEnd/>
            <a:tailEnd/>
          </a:ln>
          <a:effectLst/>
        </p:spPr>
      </p:pic>
      <p:pic>
        <p:nvPicPr>
          <p:cNvPr id="13318" name="Picture 6"/>
          <p:cNvPicPr>
            <a:picLocks noChangeAspect="1" noChangeArrowheads="1"/>
          </p:cNvPicPr>
          <p:nvPr/>
        </p:nvPicPr>
        <p:blipFill>
          <a:blip r:embed="rId7" cstate="print"/>
          <a:srcRect/>
          <a:stretch>
            <a:fillRect/>
          </a:stretch>
        </p:blipFill>
        <p:spPr bwMode="auto">
          <a:xfrm>
            <a:off x="5929322" y="3143248"/>
            <a:ext cx="904477" cy="1633539"/>
          </a:xfrm>
          <a:prstGeom prst="rect">
            <a:avLst/>
          </a:prstGeom>
          <a:noFill/>
          <a:ln w="9525">
            <a:noFill/>
            <a:miter lim="800000"/>
            <a:headEnd/>
            <a:tailEnd/>
          </a:ln>
          <a:effectLst/>
        </p:spPr>
      </p:pic>
      <p:pic>
        <p:nvPicPr>
          <p:cNvPr id="13322" name="Picture 10" descr="クリックすると新しいウィンドウで開きます"/>
          <p:cNvPicPr>
            <a:picLocks noChangeAspect="1" noChangeArrowheads="1"/>
          </p:cNvPicPr>
          <p:nvPr/>
        </p:nvPicPr>
        <p:blipFill>
          <a:blip r:embed="rId8" cstate="print"/>
          <a:srcRect/>
          <a:stretch>
            <a:fillRect/>
          </a:stretch>
        </p:blipFill>
        <p:spPr bwMode="auto">
          <a:xfrm>
            <a:off x="571472" y="3357562"/>
            <a:ext cx="1625877" cy="1150308"/>
          </a:xfrm>
          <a:prstGeom prst="rect">
            <a:avLst/>
          </a:prstGeom>
          <a:noFill/>
        </p:spPr>
      </p:pic>
      <p:pic>
        <p:nvPicPr>
          <p:cNvPr id="13323" name="Picture 11"/>
          <p:cNvPicPr>
            <a:picLocks noChangeAspect="1" noChangeArrowheads="1"/>
          </p:cNvPicPr>
          <p:nvPr/>
        </p:nvPicPr>
        <p:blipFill>
          <a:blip r:embed="rId9" cstate="print"/>
          <a:srcRect/>
          <a:stretch>
            <a:fillRect/>
          </a:stretch>
        </p:blipFill>
        <p:spPr bwMode="auto">
          <a:xfrm>
            <a:off x="2357422" y="3286124"/>
            <a:ext cx="1195088" cy="13096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8" name="テキスト ボックス 3"/>
          <p:cNvSpPr txBox="1">
            <a:spLocks noChangeArrowheads="1"/>
          </p:cNvSpPr>
          <p:nvPr/>
        </p:nvSpPr>
        <p:spPr bwMode="auto">
          <a:xfrm>
            <a:off x="1143000" y="3857625"/>
            <a:ext cx="7051930" cy="461665"/>
          </a:xfrm>
          <a:prstGeom prst="rect">
            <a:avLst/>
          </a:prstGeom>
          <a:noFill/>
          <a:ln w="9525">
            <a:noFill/>
            <a:miter lim="800000"/>
            <a:headEnd/>
            <a:tailEnd/>
          </a:ln>
        </p:spPr>
        <p:txBody>
          <a:bodyPr wrap="none">
            <a:spAutoFit/>
          </a:bodyPr>
          <a:lstStyle/>
          <a:p>
            <a:r>
              <a:rPr lang="ja-JP" altLang="en-US" sz="2400" dirty="0">
                <a:latin typeface="HGP創英角ｺﾞｼｯｸUB" pitchFamily="50" charset="-128"/>
                <a:ea typeface="HGP創英角ｺﾞｼｯｸUB" pitchFamily="50" charset="-128"/>
              </a:rPr>
              <a:t>なぜ従来</a:t>
            </a:r>
            <a:r>
              <a:rPr lang="ja-JP" altLang="en-US" sz="2400" dirty="0" smtClean="0">
                <a:latin typeface="HGP創英角ｺﾞｼｯｸUB" pitchFamily="50" charset="-128"/>
                <a:ea typeface="HGP創英角ｺﾞｼｯｸUB" pitchFamily="50" charset="-128"/>
              </a:rPr>
              <a:t>の“男らしさ”に</a:t>
            </a:r>
            <a:r>
              <a:rPr lang="ja-JP" altLang="en-US" sz="2400" dirty="0">
                <a:latin typeface="HGP創英角ｺﾞｼｯｸUB" pitchFamily="50" charset="-128"/>
                <a:ea typeface="HGP創英角ｺﾞｼｯｸUB" pitchFamily="50" charset="-128"/>
              </a:rPr>
              <a:t>縛られない男性が現れたのか</a:t>
            </a:r>
            <a:endParaRPr lang="en-US" altLang="ja-JP" sz="2400" dirty="0">
              <a:latin typeface="HGP創英角ｺﾞｼｯｸUB" pitchFamily="50" charset="-128"/>
              <a:ea typeface="HGP創英角ｺﾞｼｯｸUB" pitchFamily="50" charset="-128"/>
            </a:endParaRPr>
          </a:p>
        </p:txBody>
      </p:sp>
      <p:sp>
        <p:nvSpPr>
          <p:cNvPr id="51249" name="テキスト ボックス 2"/>
          <p:cNvSpPr txBox="1">
            <a:spLocks noChangeArrowheads="1"/>
          </p:cNvSpPr>
          <p:nvPr/>
        </p:nvSpPr>
        <p:spPr bwMode="auto">
          <a:xfrm>
            <a:off x="3714750" y="2286000"/>
            <a:ext cx="1570038"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疑問</a:t>
            </a:r>
          </a:p>
        </p:txBody>
      </p:sp>
      <p:sp>
        <p:nvSpPr>
          <p:cNvPr id="51250" name="テキスト ボックス 4"/>
          <p:cNvSpPr txBox="1">
            <a:spLocks noChangeArrowheads="1"/>
          </p:cNvSpPr>
          <p:nvPr/>
        </p:nvSpPr>
        <p:spPr bwMode="auto">
          <a:xfrm>
            <a:off x="3643313" y="3214688"/>
            <a:ext cx="1785937" cy="461962"/>
          </a:xfrm>
          <a:prstGeom prst="rect">
            <a:avLst/>
          </a:prstGeom>
          <a:noFill/>
          <a:ln w="9525">
            <a:noFill/>
            <a:miter lim="800000"/>
            <a:headEnd/>
            <a:tailEnd/>
          </a:ln>
        </p:spPr>
        <p:txBody>
          <a:bodyPr>
            <a:spAutoFit/>
          </a:bodyPr>
          <a:lstStyle/>
          <a:p>
            <a:r>
              <a:rPr lang="en-US" altLang="ja-JP" sz="2400">
                <a:latin typeface="Arial Black" pitchFamily="34" charset="0"/>
              </a:rPr>
              <a:t>Question</a:t>
            </a:r>
            <a:endParaRPr lang="ja-JP" altLang="en-US" sz="2400">
              <a:latin typeface="Arial Black" pitchFamily="34" charset="0"/>
            </a:endParaRPr>
          </a:p>
        </p:txBody>
      </p:sp>
      <p:sp>
        <p:nvSpPr>
          <p:cNvPr id="53" name="スライド番号プレースホルダ 52"/>
          <p:cNvSpPr>
            <a:spLocks noGrp="1"/>
          </p:cNvSpPr>
          <p:nvPr>
            <p:ph type="sldNum" sz="quarter" idx="12"/>
          </p:nvPr>
        </p:nvSpPr>
        <p:spPr/>
        <p:txBody>
          <a:bodyPr/>
          <a:lstStyle/>
          <a:p>
            <a:pPr>
              <a:defRPr/>
            </a:pPr>
            <a:fld id="{053FC3A4-9A44-4EB5-8400-EA8A30766E6D}" type="slidenum">
              <a:rPr lang="ja-JP" altLang="en-US" smtClean="0"/>
              <a:pPr>
                <a:defRPr/>
              </a:pPr>
              <a:t>50</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4"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19</a:t>
            </a:r>
            <a:endParaRPr lang="ja-JP" altLang="en-US" sz="3200" dirty="0">
              <a:latin typeface="HGS創英角ｺﾞｼｯｸUB" pitchFamily="50" charset="-128"/>
              <a:ea typeface="HGS創英角ｺﾞｼｯｸUB" pitchFamily="50" charset="-128"/>
            </a:endParaRPr>
          </a:p>
        </p:txBody>
      </p:sp>
      <p:sp>
        <p:nvSpPr>
          <p:cNvPr id="55"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導出②</a:t>
            </a:r>
            <a:endParaRPr lang="ja-JP" altLang="en-US" dirty="0">
              <a:latin typeface="HGP創英角ｺﾞｼｯｸUB" pitchFamily="50" charset="-128"/>
              <a:ea typeface="HGP創英角ｺﾞｼｯｸUB" pitchFamily="50" charset="-128"/>
            </a:endParaRP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従来の“男らしさ”が曖昧になっている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角丸四角形 50"/>
          <p:cNvSpPr/>
          <p:nvPr/>
        </p:nvSpPr>
        <p:spPr>
          <a:xfrm>
            <a:off x="214282" y="2285992"/>
            <a:ext cx="8643998" cy="364333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defRPr/>
            </a:pPr>
            <a:r>
              <a:rPr lang="ja-JP" altLang="en-US" sz="2400" dirty="0">
                <a:solidFill>
                  <a:schemeClr val="tx1"/>
                </a:solidFill>
              </a:rPr>
              <a:t>　　（戦後において）国によって支配されていた映画などの</a:t>
            </a:r>
            <a:endParaRPr lang="en-US" altLang="ja-JP" sz="2400" dirty="0">
              <a:solidFill>
                <a:schemeClr val="tx1"/>
              </a:solidFill>
            </a:endParaRPr>
          </a:p>
          <a:p>
            <a:pPr>
              <a:defRPr/>
            </a:pPr>
            <a:r>
              <a:rPr lang="ja-JP" altLang="en-US" sz="2400" dirty="0">
                <a:solidFill>
                  <a:schemeClr val="tx1"/>
                </a:solidFill>
              </a:rPr>
              <a:t>　　メディアが、変化への希求に新しい次元を導入した。</a:t>
            </a:r>
            <a:endParaRPr lang="en-US" altLang="ja-JP" sz="2400" dirty="0">
              <a:solidFill>
                <a:schemeClr val="tx1"/>
              </a:solidFill>
            </a:endParaRPr>
          </a:p>
          <a:p>
            <a:pPr>
              <a:defRPr/>
            </a:pPr>
            <a:r>
              <a:rPr lang="ja-JP" altLang="en-US" sz="2400" dirty="0">
                <a:solidFill>
                  <a:schemeClr val="tx1"/>
                </a:solidFill>
              </a:rPr>
              <a:t>　　それは、戦前には存在しなかった多様な男らしさの中に</a:t>
            </a:r>
            <a:endParaRPr lang="en-US" altLang="ja-JP" sz="2400" dirty="0">
              <a:solidFill>
                <a:schemeClr val="tx1"/>
              </a:solidFill>
            </a:endParaRPr>
          </a:p>
          <a:p>
            <a:pPr>
              <a:defRPr/>
            </a:pPr>
            <a:r>
              <a:rPr lang="ja-JP" altLang="en-US" sz="2400" dirty="0">
                <a:solidFill>
                  <a:schemeClr val="tx1"/>
                </a:solidFill>
              </a:rPr>
              <a:t>　　表現された競争し合う男のイメージを普及させたのだ。</a:t>
            </a:r>
            <a:endParaRPr lang="en-US" altLang="ja-JP" sz="2400" dirty="0">
              <a:solidFill>
                <a:schemeClr val="tx1"/>
              </a:solidFill>
            </a:endParaRPr>
          </a:p>
          <a:p>
            <a:pPr>
              <a:defRPr/>
            </a:pPr>
            <a:r>
              <a:rPr lang="ja-JP" altLang="en-US" sz="2400" dirty="0">
                <a:solidFill>
                  <a:schemeClr val="tx1"/>
                </a:solidFill>
              </a:rPr>
              <a:t>　　これが控えめで自制した男性性の規範を変化させるための</a:t>
            </a:r>
            <a:endParaRPr lang="en-US" altLang="ja-JP" sz="2400" dirty="0">
              <a:solidFill>
                <a:schemeClr val="tx1"/>
              </a:solidFill>
            </a:endParaRPr>
          </a:p>
          <a:p>
            <a:pPr>
              <a:defRPr/>
            </a:pPr>
            <a:r>
              <a:rPr lang="ja-JP" altLang="en-US" sz="2400" dirty="0">
                <a:solidFill>
                  <a:schemeClr val="tx1"/>
                </a:solidFill>
              </a:rPr>
              <a:t>　　効果的な動力となった。</a:t>
            </a:r>
            <a:endParaRPr lang="en-US" altLang="ja-JP" sz="2400" dirty="0">
              <a:solidFill>
                <a:schemeClr val="tx1"/>
              </a:solidFill>
            </a:endParaRPr>
          </a:p>
          <a:p>
            <a:pPr>
              <a:defRPr/>
            </a:pPr>
            <a:r>
              <a:rPr lang="ja-JP" altLang="en-US" sz="2400" dirty="0">
                <a:solidFill>
                  <a:schemeClr val="tx1"/>
                </a:solidFill>
              </a:rPr>
              <a:t>　　この現象が示すものは、疑いもなく男らしさのステレオタイプ　　</a:t>
            </a:r>
            <a:endParaRPr lang="en-US" altLang="ja-JP" sz="2400" dirty="0">
              <a:solidFill>
                <a:schemeClr val="tx1"/>
              </a:solidFill>
            </a:endParaRPr>
          </a:p>
          <a:p>
            <a:pPr>
              <a:defRPr/>
            </a:pPr>
            <a:r>
              <a:rPr lang="ja-JP" altLang="en-US" sz="2400" dirty="0">
                <a:solidFill>
                  <a:schemeClr val="tx1"/>
                </a:solidFill>
              </a:rPr>
              <a:t>　　の崩壊である</a:t>
            </a:r>
            <a:endParaRPr lang="en-US" altLang="ja-JP" sz="2400" dirty="0">
              <a:solidFill>
                <a:schemeClr val="tx1"/>
              </a:solidFill>
            </a:endParaRPr>
          </a:p>
        </p:txBody>
      </p:sp>
      <p:sp>
        <p:nvSpPr>
          <p:cNvPr id="52273" name="テキスト ボックス 51"/>
          <p:cNvSpPr txBox="1">
            <a:spLocks noChangeArrowheads="1"/>
          </p:cNvSpPr>
          <p:nvPr/>
        </p:nvSpPr>
        <p:spPr bwMode="auto">
          <a:xfrm>
            <a:off x="5857875" y="5572125"/>
            <a:ext cx="2457450" cy="369888"/>
          </a:xfrm>
          <a:prstGeom prst="rect">
            <a:avLst/>
          </a:prstGeom>
          <a:noFill/>
          <a:ln w="9525">
            <a:noFill/>
            <a:miter lim="800000"/>
            <a:headEnd/>
            <a:tailEnd/>
          </a:ln>
        </p:spPr>
        <p:txBody>
          <a:bodyPr wrap="none">
            <a:spAutoFit/>
          </a:bodyPr>
          <a:lstStyle/>
          <a:p>
            <a:r>
              <a:rPr lang="ja-JP" altLang="en-US"/>
              <a:t>（ｼﾞｮｰｼﾞ･</a:t>
            </a:r>
            <a:r>
              <a:rPr lang="en-US" altLang="ja-JP"/>
              <a:t>L</a:t>
            </a:r>
            <a:r>
              <a:rPr lang="ja-JP" altLang="en-US"/>
              <a:t>･ﾓｯｾ，</a:t>
            </a:r>
            <a:r>
              <a:rPr lang="en-US" altLang="ja-JP"/>
              <a:t>2005</a:t>
            </a:r>
            <a:r>
              <a:rPr lang="ja-JP" altLang="en-US"/>
              <a:t>）</a:t>
            </a:r>
          </a:p>
        </p:txBody>
      </p:sp>
      <p:sp>
        <p:nvSpPr>
          <p:cNvPr id="52274" name="テキスト ボックス 52"/>
          <p:cNvSpPr txBox="1">
            <a:spLocks noChangeArrowheads="1"/>
          </p:cNvSpPr>
          <p:nvPr/>
        </p:nvSpPr>
        <p:spPr bwMode="auto">
          <a:xfrm>
            <a:off x="1143000" y="1500188"/>
            <a:ext cx="6983413" cy="4619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戦後、メディアが力を持つことで“男らしさ”が変化した</a:t>
            </a:r>
          </a:p>
        </p:txBody>
      </p:sp>
      <p:sp>
        <p:nvSpPr>
          <p:cNvPr id="54" name="スライド番号プレースホルダ 53"/>
          <p:cNvSpPr>
            <a:spLocks noGrp="1"/>
          </p:cNvSpPr>
          <p:nvPr>
            <p:ph type="sldNum" sz="quarter" idx="12"/>
          </p:nvPr>
        </p:nvSpPr>
        <p:spPr/>
        <p:txBody>
          <a:bodyPr/>
          <a:lstStyle/>
          <a:p>
            <a:pPr>
              <a:defRPr/>
            </a:pPr>
            <a:fld id="{405E6E4E-C33A-4C76-92C2-E1A56824F0F6}" type="slidenum">
              <a:rPr lang="ja-JP" altLang="en-US" smtClean="0"/>
              <a:pPr>
                <a:defRPr/>
              </a:pPr>
              <a:t>51</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3"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19</a:t>
            </a:r>
            <a:endParaRPr lang="ja-JP" altLang="en-US" sz="3200" dirty="0">
              <a:latin typeface="HGS創英角ｺﾞｼｯｸUB" pitchFamily="50" charset="-128"/>
              <a:ea typeface="HGS創英角ｺﾞｼｯｸUB" pitchFamily="50" charset="-128"/>
            </a:endParaRPr>
          </a:p>
        </p:txBody>
      </p:sp>
      <p:sp>
        <p:nvSpPr>
          <p:cNvPr id="55"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導出②</a:t>
            </a:r>
            <a:endParaRPr lang="ja-JP" altLang="en-US" dirty="0">
              <a:latin typeface="HGP創英角ｺﾞｼｯｸUB" pitchFamily="50" charset="-128"/>
              <a:ea typeface="HGP創英角ｺﾞｼｯｸUB" pitchFamily="50" charset="-128"/>
            </a:endParaRPr>
          </a:p>
        </p:txBody>
      </p:sp>
      <p:sp>
        <p:nvSpPr>
          <p:cNvPr id="56" name="正方形/長方形 5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メディア</a:t>
            </a:r>
            <a:r>
              <a:rPr lang="ja-JP" altLang="en-US" sz="2800" dirty="0">
                <a:latin typeface="HGP創英角ｺﾞｼｯｸUB" pitchFamily="50" charset="-128"/>
                <a:ea typeface="HGP創英角ｺﾞｼｯｸUB" pitchFamily="50" charset="-128"/>
              </a:rPr>
              <a:t>に</a:t>
            </a:r>
            <a:r>
              <a:rPr lang="ja-JP" altLang="en-US" sz="2800" dirty="0" smtClean="0">
                <a:latin typeface="HGP創英角ｺﾞｼｯｸUB" pitchFamily="50" charset="-128"/>
                <a:ea typeface="HGP創英角ｺﾞｼｯｸUB" pitchFamily="50" charset="-128"/>
              </a:rPr>
              <a:t>よって“男らしさ”が変化</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51"/>
          <p:cNvGrpSpPr>
            <a:grpSpLocks/>
          </p:cNvGrpSpPr>
          <p:nvPr/>
        </p:nvGrpSpPr>
        <p:grpSpPr bwMode="auto">
          <a:xfrm>
            <a:off x="214313" y="2857500"/>
            <a:ext cx="8643937" cy="1870075"/>
            <a:chOff x="214282" y="2643182"/>
            <a:chExt cx="8643998" cy="1869530"/>
          </a:xfrm>
        </p:grpSpPr>
        <p:sp>
          <p:nvSpPr>
            <p:cNvPr id="50" name="角丸四角形 49"/>
            <p:cNvSpPr/>
            <p:nvPr/>
          </p:nvSpPr>
          <p:spPr>
            <a:xfrm>
              <a:off x="214282" y="2643182"/>
              <a:ext cx="8643998" cy="18573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defRPr/>
              </a:pPr>
              <a:r>
                <a:rPr lang="ja-JP" altLang="en-US" sz="2400" dirty="0">
                  <a:solidFill>
                    <a:schemeClr val="tx1"/>
                  </a:solidFill>
                </a:rPr>
                <a:t>　　　　若い男性の女性化は、第二次大戦後から少しずつ</a:t>
              </a:r>
              <a:endParaRPr lang="en-US" altLang="ja-JP" sz="2400" dirty="0">
                <a:solidFill>
                  <a:schemeClr val="tx1"/>
                </a:solidFill>
              </a:endParaRPr>
            </a:p>
            <a:p>
              <a:pPr>
                <a:defRPr/>
              </a:pPr>
              <a:r>
                <a:rPr lang="ja-JP" altLang="en-US" sz="2400" dirty="0">
                  <a:solidFill>
                    <a:schemeClr val="tx1"/>
                  </a:solidFill>
                </a:rPr>
                <a:t>　　　　進んできた。それが、現在にいたって、だれの目にも</a:t>
              </a:r>
              <a:endParaRPr lang="en-US" altLang="ja-JP" sz="2400" dirty="0">
                <a:solidFill>
                  <a:schemeClr val="tx1"/>
                </a:solidFill>
              </a:endParaRPr>
            </a:p>
            <a:p>
              <a:pPr>
                <a:defRPr/>
              </a:pPr>
              <a:r>
                <a:rPr lang="en-US" altLang="ja-JP" sz="2400" dirty="0">
                  <a:solidFill>
                    <a:schemeClr val="tx1"/>
                  </a:solidFill>
                </a:rPr>
                <a:t>             </a:t>
              </a:r>
              <a:r>
                <a:rPr lang="ja-JP" altLang="en-US" sz="2400" dirty="0">
                  <a:solidFill>
                    <a:schemeClr val="tx1"/>
                  </a:solidFill>
                </a:rPr>
                <a:t>はっきりと分かるほど顕著になってきたのだ</a:t>
              </a:r>
              <a:endParaRPr lang="en-US" altLang="ja-JP" sz="2400" dirty="0">
                <a:solidFill>
                  <a:schemeClr val="tx1"/>
                </a:solidFill>
              </a:endParaRPr>
            </a:p>
          </p:txBody>
        </p:sp>
        <p:sp>
          <p:nvSpPr>
            <p:cNvPr id="53300" name="テキスト ボックス 50"/>
            <p:cNvSpPr txBox="1">
              <a:spLocks noChangeArrowheads="1"/>
            </p:cNvSpPr>
            <p:nvPr/>
          </p:nvSpPr>
          <p:spPr bwMode="auto">
            <a:xfrm>
              <a:off x="6357950" y="4143380"/>
              <a:ext cx="2005677" cy="369332"/>
            </a:xfrm>
            <a:prstGeom prst="rect">
              <a:avLst/>
            </a:prstGeom>
            <a:noFill/>
            <a:ln w="9525">
              <a:noFill/>
              <a:miter lim="800000"/>
              <a:headEnd/>
              <a:tailEnd/>
            </a:ln>
          </p:spPr>
          <p:txBody>
            <a:bodyPr wrap="none">
              <a:spAutoFit/>
            </a:bodyPr>
            <a:lstStyle/>
            <a:p>
              <a:r>
                <a:rPr lang="ja-JP" altLang="en-US"/>
                <a:t>（森岡正博，</a:t>
              </a:r>
              <a:r>
                <a:rPr lang="en-US" altLang="ja-JP"/>
                <a:t>2009</a:t>
              </a:r>
              <a:r>
                <a:rPr lang="ja-JP" altLang="en-US"/>
                <a:t>）</a:t>
              </a:r>
            </a:p>
          </p:txBody>
        </p:sp>
      </p:grpSp>
      <p:sp>
        <p:nvSpPr>
          <p:cNvPr id="53297" name="テキスト ボックス 52"/>
          <p:cNvSpPr txBox="1">
            <a:spLocks noChangeArrowheads="1"/>
          </p:cNvSpPr>
          <p:nvPr/>
        </p:nvSpPr>
        <p:spPr bwMode="auto">
          <a:xfrm>
            <a:off x="357188" y="1714500"/>
            <a:ext cx="8531225" cy="830263"/>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国による確一化された“男らしさ”が、メディアの発達により</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多様化した“男らしさ”に変わり、従来の“男らしさ”が曖昧になった</a:t>
            </a:r>
          </a:p>
        </p:txBody>
      </p:sp>
      <p:sp>
        <p:nvSpPr>
          <p:cNvPr id="54" name="スライド番号プレースホルダ 53"/>
          <p:cNvSpPr>
            <a:spLocks noGrp="1"/>
          </p:cNvSpPr>
          <p:nvPr>
            <p:ph type="sldNum" sz="quarter" idx="12"/>
          </p:nvPr>
        </p:nvSpPr>
        <p:spPr/>
        <p:txBody>
          <a:bodyPr/>
          <a:lstStyle/>
          <a:p>
            <a:pPr>
              <a:defRPr/>
            </a:pPr>
            <a:fld id="{FD59C15D-7EAE-4920-83E3-12B8B23684A3}" type="slidenum">
              <a:rPr lang="ja-JP" altLang="en-US" smtClean="0"/>
              <a:pPr>
                <a:defRPr/>
              </a:pPr>
              <a:t>52</a:t>
            </a:fld>
            <a:endParaRPr lang="ja-JP" altLang="en-US"/>
          </a:p>
        </p:txBody>
      </p:sp>
      <p:sp>
        <p:nvSpPr>
          <p:cNvPr id="53" name="正方形/長方形 52"/>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5"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19</a:t>
            </a:r>
            <a:endParaRPr lang="ja-JP" altLang="en-US" sz="3200" dirty="0">
              <a:latin typeface="HGS創英角ｺﾞｼｯｸUB" pitchFamily="50" charset="-128"/>
              <a:ea typeface="HGS創英角ｺﾞｼｯｸUB" pitchFamily="50" charset="-128"/>
            </a:endParaRPr>
          </a:p>
        </p:txBody>
      </p:sp>
      <p:sp>
        <p:nvSpPr>
          <p:cNvPr id="56"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導出②</a:t>
            </a:r>
            <a:endParaRPr lang="ja-JP" altLang="en-US" dirty="0">
              <a:latin typeface="HGP創英角ｺﾞｼｯｸUB" pitchFamily="50" charset="-128"/>
              <a:ea typeface="HGP創英角ｺﾞｼｯｸUB" pitchFamily="50" charset="-128"/>
            </a:endParaRPr>
          </a:p>
        </p:txBody>
      </p:sp>
      <p:sp>
        <p:nvSpPr>
          <p:cNvPr id="57" name="正方形/長方形 5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8"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“男らしさ”が多様化し、曖昧になった</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15"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54320" name="テキスト ボックス 49"/>
          <p:cNvSpPr txBox="1">
            <a:spLocks noChangeArrowheads="1"/>
          </p:cNvSpPr>
          <p:nvPr/>
        </p:nvSpPr>
        <p:spPr bwMode="auto">
          <a:xfrm>
            <a:off x="500063" y="2071688"/>
            <a:ext cx="8455025" cy="304641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以上より、女性用の商品を購買できる男性は従来の</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“男らしさ”に縛られず、多様化した“男らしさ”の</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基準にのっとり購買していると考えられる。</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よって、女性用の商品を購買・使用することに対する抵抗感は</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商品の品質よりも従来の社会規範にのっとり、性別の</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枠組みを重視しているか、商品の品質さえ良ければ、</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従来の社会規範にとらわれず性別の枠組みにこだわらないのか、</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という心理の違いによる</a:t>
            </a:r>
          </a:p>
        </p:txBody>
      </p:sp>
      <p:sp>
        <p:nvSpPr>
          <p:cNvPr id="51" name="スライド番号プレースホルダ 50"/>
          <p:cNvSpPr>
            <a:spLocks noGrp="1"/>
          </p:cNvSpPr>
          <p:nvPr>
            <p:ph type="sldNum" sz="quarter" idx="12"/>
          </p:nvPr>
        </p:nvSpPr>
        <p:spPr/>
        <p:txBody>
          <a:bodyPr/>
          <a:lstStyle/>
          <a:p>
            <a:pPr>
              <a:defRPr/>
            </a:pPr>
            <a:fld id="{AAE1F81A-5D1C-4E0F-BE38-51772C539A9E}" type="slidenum">
              <a:rPr lang="ja-JP" altLang="en-US" smtClean="0"/>
              <a:pPr>
                <a:defRPr/>
              </a:pPr>
              <a:t>53</a:t>
            </a:fld>
            <a:endParaRPr lang="ja-JP" altLang="en-US"/>
          </a:p>
        </p:txBody>
      </p:sp>
      <p:sp>
        <p:nvSpPr>
          <p:cNvPr id="50" name="正方形/長方形 49"/>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2"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19</a:t>
            </a:r>
            <a:endParaRPr lang="ja-JP" altLang="en-US" sz="3200" dirty="0">
              <a:latin typeface="HGS創英角ｺﾞｼｯｸUB" pitchFamily="50" charset="-128"/>
              <a:ea typeface="HGS創英角ｺﾞｼｯｸUB" pitchFamily="50" charset="-128"/>
            </a:endParaRPr>
          </a:p>
        </p:txBody>
      </p:sp>
      <p:sp>
        <p:nvSpPr>
          <p:cNvPr id="53"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仮説</a:t>
            </a:r>
            <a:r>
              <a:rPr lang="ja-JP" altLang="en-US" dirty="0" smtClean="0">
                <a:latin typeface="HGP創英角ｺﾞｼｯｸUB" pitchFamily="50" charset="-128"/>
                <a:ea typeface="HGP創英角ｺﾞｼｯｸUB" pitchFamily="50" charset="-128"/>
              </a:rPr>
              <a:t>導出②</a:t>
            </a:r>
            <a:endParaRPr lang="ja-JP" altLang="en-US" dirty="0">
              <a:latin typeface="HGP創英角ｺﾞｼｯｸUB" pitchFamily="50" charset="-128"/>
              <a:ea typeface="HGP創英角ｺﾞｼｯｸUB" pitchFamily="50" charset="-128"/>
            </a:endParaRPr>
          </a:p>
        </p:txBody>
      </p:sp>
      <p:sp>
        <p:nvSpPr>
          <p:cNvPr id="54" name="正方形/長方形 53"/>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5"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従来の</a:t>
            </a:r>
            <a:r>
              <a:rPr lang="ja-JP" altLang="en-US" sz="2800" dirty="0" smtClean="0">
                <a:latin typeface="HGP創英角ｺﾞｼｯｸUB" pitchFamily="50" charset="-128"/>
                <a:ea typeface="HGP創英角ｺﾞｼｯｸUB" pitchFamily="50" charset="-128"/>
              </a:rPr>
              <a:t>“男らしさ”が“抵抗感”を生んでいる</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角丸四角形 48"/>
          <p:cNvSpPr/>
          <p:nvPr/>
        </p:nvSpPr>
        <p:spPr>
          <a:xfrm>
            <a:off x="1214414" y="2000240"/>
            <a:ext cx="6143668" cy="15001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defRPr/>
            </a:pPr>
            <a:r>
              <a:rPr lang="ja-JP" altLang="en-US" sz="2000" dirty="0">
                <a:solidFill>
                  <a:schemeClr val="tx1"/>
                </a:solidFill>
              </a:rPr>
              <a:t>　　　化粧水を購入（使用）するかどうかの違いは</a:t>
            </a:r>
            <a:endParaRPr lang="en-US" altLang="ja-JP" sz="2000" dirty="0">
              <a:solidFill>
                <a:schemeClr val="tx1"/>
              </a:solidFill>
            </a:endParaRPr>
          </a:p>
          <a:p>
            <a:pPr>
              <a:defRPr/>
            </a:pPr>
            <a:r>
              <a:rPr lang="ja-JP" altLang="en-US" sz="2000" dirty="0">
                <a:solidFill>
                  <a:schemeClr val="tx1"/>
                </a:solidFill>
              </a:rPr>
              <a:t>　　　他人から良い評価を得るために清潔感に最も</a:t>
            </a:r>
            <a:endParaRPr lang="en-US" altLang="ja-JP" sz="2000" dirty="0">
              <a:solidFill>
                <a:schemeClr val="tx1"/>
              </a:solidFill>
            </a:endParaRPr>
          </a:p>
          <a:p>
            <a:pPr>
              <a:defRPr/>
            </a:pPr>
            <a:r>
              <a:rPr lang="ja-JP" altLang="en-US" sz="2000" dirty="0">
                <a:solidFill>
                  <a:schemeClr val="tx1"/>
                </a:solidFill>
              </a:rPr>
              <a:t>　　　比重をかけるかどうかの違いで生じる</a:t>
            </a:r>
          </a:p>
        </p:txBody>
      </p:sp>
      <p:sp>
        <p:nvSpPr>
          <p:cNvPr id="51" name="角丸四角形 50"/>
          <p:cNvSpPr/>
          <p:nvPr/>
        </p:nvSpPr>
        <p:spPr>
          <a:xfrm>
            <a:off x="1142976" y="4357694"/>
            <a:ext cx="6429420" cy="178595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defRPr/>
            </a:pPr>
            <a:r>
              <a:rPr lang="ja-JP" altLang="en-US" sz="2000" dirty="0">
                <a:solidFill>
                  <a:schemeClr val="tx1"/>
                </a:solidFill>
              </a:rPr>
              <a:t>　</a:t>
            </a:r>
            <a:r>
              <a:rPr lang="ja-JP" altLang="en-US" sz="2000" dirty="0" smtClean="0">
                <a:solidFill>
                  <a:schemeClr val="tx1"/>
                </a:solidFill>
              </a:rPr>
              <a:t>　　男性用</a:t>
            </a:r>
            <a:r>
              <a:rPr lang="ja-JP" altLang="en-US" sz="2000" dirty="0">
                <a:solidFill>
                  <a:schemeClr val="tx1"/>
                </a:solidFill>
              </a:rPr>
              <a:t>を購入（使用）するか女性用</a:t>
            </a:r>
            <a:r>
              <a:rPr lang="ja-JP" altLang="en-US" sz="2000" dirty="0" smtClean="0">
                <a:solidFill>
                  <a:schemeClr val="tx1"/>
                </a:solidFill>
              </a:rPr>
              <a:t>を購入</a:t>
            </a:r>
            <a:r>
              <a:rPr lang="ja-JP" altLang="en-US" sz="2000" dirty="0">
                <a:solidFill>
                  <a:schemeClr val="tx1"/>
                </a:solidFill>
              </a:rPr>
              <a:t>（使用</a:t>
            </a:r>
            <a:r>
              <a:rPr lang="ja-JP" altLang="en-US" sz="2000" dirty="0" smtClean="0">
                <a:solidFill>
                  <a:schemeClr val="tx1"/>
                </a:solidFill>
              </a:rPr>
              <a:t>）</a:t>
            </a:r>
            <a:endParaRPr lang="en-US" altLang="ja-JP" sz="2000" dirty="0" smtClean="0">
              <a:solidFill>
                <a:schemeClr val="tx1"/>
              </a:solidFill>
            </a:endParaRPr>
          </a:p>
          <a:p>
            <a:pPr>
              <a:defRPr/>
            </a:pPr>
            <a:r>
              <a:rPr lang="ja-JP" altLang="en-US" sz="2000" dirty="0">
                <a:solidFill>
                  <a:schemeClr val="tx1"/>
                </a:solidFill>
              </a:rPr>
              <a:t>　</a:t>
            </a:r>
            <a:r>
              <a:rPr lang="ja-JP" altLang="en-US" sz="2000" dirty="0" smtClean="0">
                <a:solidFill>
                  <a:schemeClr val="tx1"/>
                </a:solidFill>
              </a:rPr>
              <a:t>　　する</a:t>
            </a:r>
            <a:r>
              <a:rPr lang="ja-JP" altLang="en-US" sz="2000" dirty="0">
                <a:solidFill>
                  <a:schemeClr val="tx1"/>
                </a:solidFill>
              </a:rPr>
              <a:t>かの違い</a:t>
            </a:r>
            <a:r>
              <a:rPr lang="ja-JP" altLang="en-US" sz="2000" dirty="0" smtClean="0">
                <a:solidFill>
                  <a:schemeClr val="tx1"/>
                </a:solidFill>
              </a:rPr>
              <a:t>は従来の“男らしさ”を重視</a:t>
            </a:r>
            <a:r>
              <a:rPr lang="ja-JP" altLang="en-US" sz="2000" dirty="0">
                <a:solidFill>
                  <a:schemeClr val="tx1"/>
                </a:solidFill>
              </a:rPr>
              <a:t>し性別</a:t>
            </a:r>
            <a:r>
              <a:rPr lang="ja-JP" altLang="en-US" sz="2000" dirty="0" smtClean="0">
                <a:solidFill>
                  <a:schemeClr val="tx1"/>
                </a:solidFill>
              </a:rPr>
              <a:t>の</a:t>
            </a:r>
            <a:endParaRPr lang="en-US" altLang="ja-JP" sz="2000" dirty="0" smtClean="0">
              <a:solidFill>
                <a:schemeClr val="tx1"/>
              </a:solidFill>
            </a:endParaRPr>
          </a:p>
          <a:p>
            <a:pPr>
              <a:defRPr/>
            </a:pPr>
            <a:r>
              <a:rPr lang="ja-JP" altLang="en-US" sz="2000" dirty="0">
                <a:solidFill>
                  <a:schemeClr val="tx1"/>
                </a:solidFill>
              </a:rPr>
              <a:t>　</a:t>
            </a:r>
            <a:r>
              <a:rPr lang="ja-JP" altLang="en-US" sz="2000" dirty="0" smtClean="0">
                <a:solidFill>
                  <a:schemeClr val="tx1"/>
                </a:solidFill>
              </a:rPr>
              <a:t>　　枠組み</a:t>
            </a:r>
            <a:r>
              <a:rPr lang="ja-JP" altLang="en-US" sz="2000" dirty="0">
                <a:solidFill>
                  <a:schemeClr val="tx1"/>
                </a:solidFill>
              </a:rPr>
              <a:t>にこだわるか</a:t>
            </a:r>
            <a:r>
              <a:rPr lang="ja-JP" altLang="en-US" sz="2000" dirty="0" smtClean="0">
                <a:solidFill>
                  <a:schemeClr val="tx1"/>
                </a:solidFill>
              </a:rPr>
              <a:t>、従来の“男らしさ”よりも</a:t>
            </a:r>
            <a:endParaRPr lang="en-US" altLang="ja-JP" sz="2000" dirty="0" smtClean="0">
              <a:solidFill>
                <a:schemeClr val="tx1"/>
              </a:solidFill>
            </a:endParaRPr>
          </a:p>
          <a:p>
            <a:pPr>
              <a:defRPr/>
            </a:pPr>
            <a:r>
              <a:rPr lang="ja-JP" altLang="en-US" sz="2000" dirty="0">
                <a:solidFill>
                  <a:schemeClr val="tx1"/>
                </a:solidFill>
              </a:rPr>
              <a:t>　</a:t>
            </a:r>
            <a:r>
              <a:rPr lang="ja-JP" altLang="en-US" sz="2000" dirty="0" smtClean="0">
                <a:solidFill>
                  <a:schemeClr val="tx1"/>
                </a:solidFill>
              </a:rPr>
              <a:t>　　品質</a:t>
            </a:r>
            <a:r>
              <a:rPr lang="ja-JP" altLang="en-US" sz="2000" dirty="0">
                <a:solidFill>
                  <a:schemeClr val="tx1"/>
                </a:solidFill>
              </a:rPr>
              <a:t>を重視するかの違いで生じる</a:t>
            </a:r>
          </a:p>
        </p:txBody>
      </p:sp>
      <p:sp>
        <p:nvSpPr>
          <p:cNvPr id="54" name="正方形/長方形 53"/>
          <p:cNvSpPr/>
          <p:nvPr/>
        </p:nvSpPr>
        <p:spPr>
          <a:xfrm>
            <a:off x="3500438" y="1285875"/>
            <a:ext cx="1643062" cy="6429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a:defRPr/>
            </a:pPr>
            <a:r>
              <a:rPr lang="ja-JP" altLang="en-US" sz="2400" dirty="0">
                <a:solidFill>
                  <a:schemeClr val="tx1"/>
                </a:solidFill>
              </a:rPr>
              <a:t>仮説①</a:t>
            </a:r>
          </a:p>
        </p:txBody>
      </p:sp>
      <p:sp>
        <p:nvSpPr>
          <p:cNvPr id="55" name="正方形/長方形 54"/>
          <p:cNvSpPr/>
          <p:nvPr/>
        </p:nvSpPr>
        <p:spPr>
          <a:xfrm>
            <a:off x="3500438" y="3643313"/>
            <a:ext cx="1643062" cy="6429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perspectiveFront"/>
              <a:lightRig rig="threePt" dir="t"/>
            </a:scene3d>
          </a:bodyPr>
          <a:lstStyle/>
          <a:p>
            <a:pPr algn="ctr">
              <a:defRPr/>
            </a:pPr>
            <a:r>
              <a:rPr lang="ja-JP" altLang="en-US" sz="2400" dirty="0">
                <a:solidFill>
                  <a:schemeClr val="tx1"/>
                </a:solidFill>
              </a:rPr>
              <a:t>仮説②</a:t>
            </a:r>
          </a:p>
        </p:txBody>
      </p:sp>
      <p:sp>
        <p:nvSpPr>
          <p:cNvPr id="56" name="スライド番号プレースホルダ 55"/>
          <p:cNvSpPr>
            <a:spLocks noGrp="1"/>
          </p:cNvSpPr>
          <p:nvPr>
            <p:ph type="sldNum" sz="quarter" idx="12"/>
          </p:nvPr>
        </p:nvSpPr>
        <p:spPr/>
        <p:txBody>
          <a:bodyPr/>
          <a:lstStyle/>
          <a:p>
            <a:pPr>
              <a:defRPr/>
            </a:pPr>
            <a:fld id="{7DACA506-F0F2-4987-A808-8A619F7B5B8C}" type="slidenum">
              <a:rPr lang="ja-JP" altLang="en-US" smtClean="0"/>
              <a:pPr>
                <a:defRPr/>
              </a:pPr>
              <a:t>54</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3"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20</a:t>
            </a:r>
            <a:endParaRPr lang="ja-JP" altLang="en-US" sz="3200" dirty="0">
              <a:latin typeface="HGS創英角ｺﾞｼｯｸUB" pitchFamily="50" charset="-128"/>
              <a:ea typeface="HGS創英角ｺﾞｼｯｸUB" pitchFamily="50" charset="-128"/>
            </a:endParaRPr>
          </a:p>
        </p:txBody>
      </p:sp>
      <p:sp>
        <p:nvSpPr>
          <p:cNvPr id="57"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a:t>
            </a:r>
            <a:endParaRPr lang="ja-JP" altLang="en-US" dirty="0">
              <a:latin typeface="HGP創英角ｺﾞｼｯｸUB" pitchFamily="50" charset="-128"/>
              <a:ea typeface="HGP創英角ｺﾞｼｯｸUB" pitchFamily="50" charset="-128"/>
            </a:endParaRPr>
          </a:p>
        </p:txBody>
      </p:sp>
      <p:sp>
        <p:nvSpPr>
          <p:cNvPr id="58" name="正方形/長方形 5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9"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本研究</a:t>
            </a:r>
            <a:r>
              <a:rPr lang="ja-JP" altLang="en-US" sz="2800" dirty="0" smtClean="0">
                <a:latin typeface="HGP創英角ｺﾞｼｯｸUB" pitchFamily="50" charset="-128"/>
                <a:ea typeface="HGP創英角ｺﾞｼｯｸUB" pitchFamily="50" charset="-128"/>
              </a:rPr>
              <a:t>での２つの仮説</a:t>
            </a:r>
            <a:endParaRPr lang="ja-JP" altLang="en-US" sz="28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スライド番号プレースホルダ 55"/>
          <p:cNvSpPr>
            <a:spLocks noGrp="1"/>
          </p:cNvSpPr>
          <p:nvPr>
            <p:ph type="sldNum" sz="quarter" idx="12"/>
          </p:nvPr>
        </p:nvSpPr>
        <p:spPr/>
        <p:txBody>
          <a:bodyPr/>
          <a:lstStyle/>
          <a:p>
            <a:pPr>
              <a:defRPr/>
            </a:pPr>
            <a:fld id="{7DACA506-F0F2-4987-A808-8A619F7B5B8C}" type="slidenum">
              <a:rPr lang="ja-JP" altLang="en-US" smtClean="0"/>
              <a:pPr>
                <a:defRPr/>
              </a:pPr>
              <a:t>55</a:t>
            </a:fld>
            <a:endParaRPr lang="ja-JP" altLang="en-US"/>
          </a:p>
        </p:txBody>
      </p:sp>
      <p:sp>
        <p:nvSpPr>
          <p:cNvPr id="52" name="正方形/長方形 51"/>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3"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20</a:t>
            </a:r>
            <a:endParaRPr lang="ja-JP" altLang="en-US" sz="3200" dirty="0">
              <a:latin typeface="HGS創英角ｺﾞｼｯｸUB" pitchFamily="50" charset="-128"/>
              <a:ea typeface="HGS創英角ｺﾞｼｯｸUB" pitchFamily="50" charset="-128"/>
            </a:endParaRPr>
          </a:p>
        </p:txBody>
      </p:sp>
      <p:sp>
        <p:nvSpPr>
          <p:cNvPr id="57"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a:t>
            </a:r>
            <a:endParaRPr lang="ja-JP" altLang="en-US" dirty="0">
              <a:latin typeface="HGP創英角ｺﾞｼｯｸUB" pitchFamily="50" charset="-128"/>
              <a:ea typeface="HGP創英角ｺﾞｼｯｸUB" pitchFamily="50" charset="-128"/>
            </a:endParaRPr>
          </a:p>
        </p:txBody>
      </p:sp>
      <p:sp>
        <p:nvSpPr>
          <p:cNvPr id="58" name="正方形/長方形 57"/>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9"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調査概要</a:t>
            </a:r>
            <a:endParaRPr lang="ja-JP" altLang="en-US" sz="2800" dirty="0">
              <a:latin typeface="HGP創英角ｺﾞｼｯｸUB" pitchFamily="50" charset="-128"/>
              <a:ea typeface="HGP創英角ｺﾞｼｯｸUB" pitchFamily="50" charset="-128"/>
            </a:endParaRPr>
          </a:p>
        </p:txBody>
      </p:sp>
      <p:sp>
        <p:nvSpPr>
          <p:cNvPr id="12" name="角丸四角形 11"/>
          <p:cNvSpPr/>
          <p:nvPr/>
        </p:nvSpPr>
        <p:spPr bwMode="auto">
          <a:xfrm>
            <a:off x="1143000" y="1428750"/>
            <a:ext cx="6929438" cy="40100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テキスト ボックス 6"/>
          <p:cNvSpPr txBox="1">
            <a:spLocks noChangeArrowheads="1"/>
          </p:cNvSpPr>
          <p:nvPr/>
        </p:nvSpPr>
        <p:spPr bwMode="auto">
          <a:xfrm>
            <a:off x="1643042" y="1714488"/>
            <a:ext cx="6143625" cy="3293209"/>
          </a:xfrm>
          <a:prstGeom prst="rect">
            <a:avLst/>
          </a:prstGeom>
          <a:noFill/>
          <a:ln w="9525">
            <a:noFill/>
            <a:miter lim="800000"/>
            <a:headEnd/>
            <a:tailEnd/>
          </a:ln>
        </p:spPr>
        <p:txBody>
          <a:bodyPr>
            <a:spAutoFit/>
          </a:bodyPr>
          <a:lstStyle/>
          <a:p>
            <a:r>
              <a:rPr lang="ja-JP" altLang="en-US" sz="2000" b="1" dirty="0">
                <a:latin typeface="Calibri" pitchFamily="34" charset="0"/>
              </a:rPr>
              <a:t>　　　　　　　　</a:t>
            </a:r>
            <a:r>
              <a:rPr lang="ja-JP" altLang="en-US" sz="2000" b="1" dirty="0">
                <a:latin typeface="HGP創英角ｺﾞｼｯｸUB" pitchFamily="50" charset="-128"/>
                <a:ea typeface="HGP創英角ｺﾞｼｯｸUB" pitchFamily="50" charset="-128"/>
              </a:rPr>
              <a:t>　　</a:t>
            </a:r>
            <a:r>
              <a:rPr lang="ja-JP" altLang="en-US" sz="2800" dirty="0" smtClean="0">
                <a:latin typeface="HGP創英角ｺﾞｼｯｸUB" pitchFamily="50" charset="-128"/>
                <a:ea typeface="HGP創英角ｺﾞｼｯｸUB" pitchFamily="50" charset="-128"/>
              </a:rPr>
              <a:t>調査</a:t>
            </a:r>
            <a:r>
              <a:rPr lang="ja-JP" altLang="en-US" sz="2800" dirty="0">
                <a:latin typeface="HGP創英角ｺﾞｼｯｸUB" pitchFamily="50" charset="-128"/>
                <a:ea typeface="HGP創英角ｺﾞｼｯｸUB" pitchFamily="50" charset="-128"/>
              </a:rPr>
              <a:t>概要</a:t>
            </a:r>
            <a:endParaRPr lang="en-US" altLang="ja-JP" sz="2000" dirty="0">
              <a:latin typeface="HGP創英角ｺﾞｼｯｸUB" pitchFamily="50" charset="-128"/>
              <a:ea typeface="HGP創英角ｺﾞｼｯｸUB" pitchFamily="50" charset="-128"/>
            </a:endParaRPr>
          </a:p>
          <a:p>
            <a:endParaRPr lang="en-US" altLang="ja-JP" sz="2000" b="1" dirty="0">
              <a:latin typeface="Calibri" pitchFamily="34" charset="0"/>
            </a:endParaRPr>
          </a:p>
          <a:p>
            <a:r>
              <a:rPr lang="ja-JP" altLang="en-US" sz="2000" b="1" dirty="0">
                <a:latin typeface="Calibri" pitchFamily="34" charset="0"/>
              </a:rPr>
              <a:t>調査期間：２０１１年 </a:t>
            </a:r>
            <a:r>
              <a:rPr lang="ja-JP" altLang="en-US" sz="2000" b="1" dirty="0" smtClean="0">
                <a:latin typeface="Calibri" pitchFamily="34" charset="0"/>
              </a:rPr>
              <a:t>１２月１４日（水）～</a:t>
            </a:r>
            <a:r>
              <a:rPr lang="ja-JP" altLang="en-US" sz="2000" b="1" dirty="0" smtClean="0">
                <a:latin typeface="Calibri" pitchFamily="34" charset="0"/>
              </a:rPr>
              <a:t>１５</a:t>
            </a:r>
            <a:r>
              <a:rPr lang="ja-JP" altLang="en-US" sz="2000" b="1" dirty="0" smtClean="0">
                <a:latin typeface="Calibri" pitchFamily="34" charset="0"/>
              </a:rPr>
              <a:t>日（木）</a:t>
            </a:r>
            <a:endParaRPr lang="en-US" altLang="ja-JP" sz="2000" b="1" dirty="0">
              <a:latin typeface="Calibri" pitchFamily="34" charset="0"/>
            </a:endParaRPr>
          </a:p>
          <a:p>
            <a:r>
              <a:rPr lang="ja-JP" altLang="en-US" sz="2000" b="1" dirty="0">
                <a:latin typeface="Calibri" pitchFamily="34" charset="0"/>
              </a:rPr>
              <a:t>　　　　　　　　　</a:t>
            </a:r>
            <a:endParaRPr lang="en-US" altLang="ja-JP" sz="2000" b="1" dirty="0">
              <a:latin typeface="Calibri" pitchFamily="34" charset="0"/>
            </a:endParaRPr>
          </a:p>
          <a:p>
            <a:r>
              <a:rPr lang="ja-JP" altLang="en-US" sz="2000" b="1" dirty="0">
                <a:latin typeface="Calibri" pitchFamily="34" charset="0"/>
              </a:rPr>
              <a:t>調査対象</a:t>
            </a:r>
            <a:r>
              <a:rPr lang="ja-JP" altLang="en-US" sz="2000" b="1" dirty="0" smtClean="0">
                <a:latin typeface="Calibri" pitchFamily="34" charset="0"/>
              </a:rPr>
              <a:t>：東京都</a:t>
            </a:r>
            <a:r>
              <a:rPr lang="ja-JP" altLang="en-US" sz="2000" b="1" dirty="0">
                <a:latin typeface="Calibri" pitchFamily="34" charset="0"/>
              </a:rPr>
              <a:t>の男子大学生</a:t>
            </a:r>
            <a:endParaRPr lang="en-US" altLang="ja-JP" sz="2000" b="1" dirty="0">
              <a:latin typeface="Calibri" pitchFamily="34" charset="0"/>
            </a:endParaRPr>
          </a:p>
          <a:p>
            <a:endParaRPr lang="en-US" altLang="ja-JP" sz="2000" b="1" dirty="0">
              <a:latin typeface="Calibri" pitchFamily="34" charset="0"/>
            </a:endParaRPr>
          </a:p>
          <a:p>
            <a:r>
              <a:rPr lang="ja-JP" altLang="en-US" sz="2000" b="1" dirty="0">
                <a:latin typeface="Calibri" pitchFamily="34" charset="0"/>
              </a:rPr>
              <a:t>サンプル数</a:t>
            </a:r>
            <a:r>
              <a:rPr lang="ja-JP" altLang="en-US" sz="2000" b="1" dirty="0" smtClean="0">
                <a:latin typeface="Calibri" pitchFamily="34" charset="0"/>
              </a:rPr>
              <a:t>：３１１（</a:t>
            </a:r>
            <a:r>
              <a:rPr lang="ja-JP" altLang="en-US" sz="2000" b="1" dirty="0" smtClean="0">
                <a:latin typeface="Calibri" pitchFamily="34" charset="0"/>
              </a:rPr>
              <a:t>有効</a:t>
            </a:r>
            <a:r>
              <a:rPr lang="ja-JP" altLang="en-US" sz="2000" b="1" dirty="0" smtClean="0">
                <a:latin typeface="Calibri" pitchFamily="34" charset="0"/>
              </a:rPr>
              <a:t>回答数３０９）</a:t>
            </a:r>
            <a:endParaRPr lang="en-US" altLang="ja-JP" sz="2000" b="1" dirty="0">
              <a:latin typeface="Calibri" pitchFamily="34" charset="0"/>
            </a:endParaRPr>
          </a:p>
          <a:p>
            <a:endParaRPr lang="en-US" altLang="ja-JP" sz="2000" b="1" dirty="0">
              <a:latin typeface="Calibri" pitchFamily="34" charset="0"/>
            </a:endParaRPr>
          </a:p>
          <a:p>
            <a:r>
              <a:rPr lang="ja-JP" altLang="en-US" sz="2000" b="1" dirty="0">
                <a:latin typeface="Calibri" pitchFamily="34" charset="0"/>
              </a:rPr>
              <a:t>調査方法</a:t>
            </a:r>
            <a:r>
              <a:rPr lang="ja-JP" altLang="en-US" sz="2000" b="1" dirty="0" smtClean="0">
                <a:latin typeface="Calibri" pitchFamily="34" charset="0"/>
              </a:rPr>
              <a:t>：アンケート用紙による調査</a:t>
            </a:r>
            <a:endParaRPr lang="en-US" altLang="ja-JP" sz="2000" b="1" dirty="0" smtClean="0">
              <a:latin typeface="Calibri" pitchFamily="34" charset="0"/>
            </a:endParaRPr>
          </a:p>
          <a:p>
            <a:endParaRPr lang="en-US" altLang="ja-JP" sz="2000" b="1" dirty="0">
              <a:latin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srcRect/>
          <a:stretch>
            <a:fillRect/>
          </a:stretch>
        </p:blipFill>
        <p:spPr bwMode="auto">
          <a:xfrm>
            <a:off x="571472" y="4000504"/>
            <a:ext cx="7981950" cy="1666875"/>
          </a:xfrm>
          <a:prstGeom prst="rect">
            <a:avLst/>
          </a:prstGeom>
          <a:noFill/>
          <a:ln w="9525">
            <a:noFill/>
            <a:miter lim="800000"/>
            <a:headEnd/>
            <a:tailEnd/>
          </a:ln>
          <a:effectLst/>
        </p:spPr>
      </p:pic>
      <p:sp>
        <p:nvSpPr>
          <p:cNvPr id="49" name="スライド番号プレースホルダ 48"/>
          <p:cNvSpPr>
            <a:spLocks noGrp="1"/>
          </p:cNvSpPr>
          <p:nvPr>
            <p:ph type="sldNum" sz="quarter" idx="12"/>
          </p:nvPr>
        </p:nvSpPr>
        <p:spPr/>
        <p:txBody>
          <a:bodyPr/>
          <a:lstStyle/>
          <a:p>
            <a:pPr>
              <a:defRPr/>
            </a:pPr>
            <a:fld id="{807B8770-018D-43B1-BA7A-50BF915E708C}" type="slidenum">
              <a:rPr lang="ja-JP" altLang="en-US" smtClean="0"/>
              <a:pPr>
                <a:defRPr/>
              </a:pPr>
              <a:t>56</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21</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仮説①の検証</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仮説①の検証結果</a:t>
            </a:r>
            <a:endParaRPr lang="ja-JP" altLang="en-US" sz="2800" dirty="0">
              <a:latin typeface="HGP創英角ｺﾞｼｯｸUB" pitchFamily="50" charset="-128"/>
              <a:ea typeface="HGP創英角ｺﾞｼｯｸUB" pitchFamily="50" charset="-128"/>
            </a:endParaRPr>
          </a:p>
        </p:txBody>
      </p:sp>
      <p:grpSp>
        <p:nvGrpSpPr>
          <p:cNvPr id="2" name="グループ化 26"/>
          <p:cNvGrpSpPr/>
          <p:nvPr/>
        </p:nvGrpSpPr>
        <p:grpSpPr>
          <a:xfrm>
            <a:off x="428596" y="3214686"/>
            <a:ext cx="2939039" cy="646331"/>
            <a:chOff x="428596" y="2500306"/>
            <a:chExt cx="2939039" cy="646331"/>
          </a:xfrm>
        </p:grpSpPr>
        <p:sp>
          <p:nvSpPr>
            <p:cNvPr id="28" name="テキスト ボックス 27"/>
            <p:cNvSpPr txBox="1"/>
            <p:nvPr/>
          </p:nvSpPr>
          <p:spPr>
            <a:xfrm>
              <a:off x="428596" y="2500306"/>
              <a:ext cx="2031325" cy="646331"/>
            </a:xfrm>
            <a:prstGeom prst="rect">
              <a:avLst/>
            </a:prstGeom>
            <a:noFill/>
          </p:spPr>
          <p:txBody>
            <a:bodyPr wrap="none" rtlCol="0">
              <a:spAutoFit/>
            </a:bodyPr>
            <a:lstStyle/>
            <a:p>
              <a:r>
                <a:rPr kumimoji="1" lang="ja-JP" altLang="en-US" sz="3600" b="1" dirty="0" smtClean="0"/>
                <a:t>回帰分析</a:t>
              </a:r>
              <a:endParaRPr kumimoji="1" lang="ja-JP" altLang="en-US" sz="3600" b="1" dirty="0"/>
            </a:p>
          </p:txBody>
        </p:sp>
        <p:sp>
          <p:nvSpPr>
            <p:cNvPr id="29" name="テキスト ボックス 28"/>
            <p:cNvSpPr txBox="1"/>
            <p:nvPr/>
          </p:nvSpPr>
          <p:spPr>
            <a:xfrm>
              <a:off x="2357422" y="2714620"/>
              <a:ext cx="1010213" cy="369332"/>
            </a:xfrm>
            <a:prstGeom prst="rect">
              <a:avLst/>
            </a:prstGeom>
            <a:noFill/>
          </p:spPr>
          <p:txBody>
            <a:bodyPr wrap="none" rtlCol="0">
              <a:spAutoFit/>
            </a:bodyPr>
            <a:lstStyle/>
            <a:p>
              <a:r>
                <a:rPr kumimoji="1" lang="ja-JP" altLang="en-US" dirty="0" smtClean="0"/>
                <a:t>係数（ａ）</a:t>
              </a:r>
              <a:endParaRPr kumimoji="1" lang="ja-JP" altLang="en-US" dirty="0"/>
            </a:p>
          </p:txBody>
        </p:sp>
      </p:grpSp>
      <p:grpSp>
        <p:nvGrpSpPr>
          <p:cNvPr id="14" name="グループ化 13"/>
          <p:cNvGrpSpPr/>
          <p:nvPr/>
        </p:nvGrpSpPr>
        <p:grpSpPr>
          <a:xfrm>
            <a:off x="1000100" y="1428736"/>
            <a:ext cx="6786610" cy="1066206"/>
            <a:chOff x="428596" y="1500174"/>
            <a:chExt cx="6786610" cy="1066206"/>
          </a:xfrm>
        </p:grpSpPr>
        <p:sp>
          <p:nvSpPr>
            <p:cNvPr id="31" name="テキスト ボックス 30"/>
            <p:cNvSpPr txBox="1"/>
            <p:nvPr/>
          </p:nvSpPr>
          <p:spPr>
            <a:xfrm>
              <a:off x="571472" y="1643050"/>
              <a:ext cx="6548588" cy="923330"/>
            </a:xfrm>
            <a:prstGeom prst="rect">
              <a:avLst/>
            </a:prstGeom>
            <a:noFill/>
          </p:spPr>
          <p:txBody>
            <a:bodyPr wrap="none" rtlCol="0">
              <a:spAutoFit/>
            </a:bodyPr>
            <a:lstStyle/>
            <a:p>
              <a:pPr algn="ctr"/>
              <a:r>
                <a:rPr kumimoji="1" lang="ja-JP" altLang="en-US" dirty="0" smtClean="0"/>
                <a:t>仮説は棄却された</a:t>
              </a:r>
              <a:endParaRPr kumimoji="1" lang="en-US" altLang="ja-JP" dirty="0" smtClean="0"/>
            </a:p>
            <a:p>
              <a:pPr algn="ctr"/>
              <a:r>
                <a:rPr kumimoji="1" lang="ja-JP" altLang="en-US" dirty="0" smtClean="0"/>
                <a:t>男性は他人からいい評価を得るために清潔感を重視はしていない</a:t>
              </a:r>
              <a:endParaRPr kumimoji="1" lang="en-US" altLang="ja-JP" dirty="0" smtClean="0"/>
            </a:p>
            <a:p>
              <a:endParaRPr kumimoji="1" lang="ja-JP" altLang="en-US" dirty="0"/>
            </a:p>
          </p:txBody>
        </p:sp>
        <p:sp>
          <p:nvSpPr>
            <p:cNvPr id="13" name="角丸四角形 12"/>
            <p:cNvSpPr/>
            <p:nvPr/>
          </p:nvSpPr>
          <p:spPr>
            <a:xfrm>
              <a:off x="428596" y="1500174"/>
              <a:ext cx="6786610" cy="100013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cstate="print"/>
          <a:srcRect/>
          <a:stretch>
            <a:fillRect/>
          </a:stretch>
        </p:blipFill>
        <p:spPr bwMode="auto">
          <a:xfrm>
            <a:off x="571472" y="4000504"/>
            <a:ext cx="7981950" cy="1666875"/>
          </a:xfrm>
          <a:prstGeom prst="rect">
            <a:avLst/>
          </a:prstGeom>
          <a:noFill/>
          <a:ln w="9525">
            <a:noFill/>
            <a:miter lim="800000"/>
            <a:headEnd/>
            <a:tailEnd/>
          </a:ln>
          <a:effectLst/>
        </p:spPr>
      </p:pic>
      <p:sp>
        <p:nvSpPr>
          <p:cNvPr id="49" name="スライド番号プレースホルダ 48"/>
          <p:cNvSpPr>
            <a:spLocks noGrp="1"/>
          </p:cNvSpPr>
          <p:nvPr>
            <p:ph type="sldNum" sz="quarter" idx="12"/>
          </p:nvPr>
        </p:nvSpPr>
        <p:spPr/>
        <p:txBody>
          <a:bodyPr/>
          <a:lstStyle/>
          <a:p>
            <a:pPr>
              <a:defRPr/>
            </a:pPr>
            <a:fld id="{6DD5AE0D-68DD-42F7-AC2E-A309497F351E}" type="slidenum">
              <a:rPr lang="ja-JP" altLang="en-US" smtClean="0"/>
              <a:pPr>
                <a:defRPr/>
              </a:pPr>
              <a:t>57</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21</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仮説①の検証</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異性</a:t>
            </a:r>
            <a:r>
              <a:rPr lang="ja-JP" altLang="en-US" sz="2800" dirty="0" smtClean="0">
                <a:latin typeface="HGP創英角ｺﾞｼｯｸUB" pitchFamily="50" charset="-128"/>
                <a:ea typeface="HGP創英角ｺﾞｼｯｸUB" pitchFamily="50" charset="-128"/>
              </a:rPr>
              <a:t>に</a:t>
            </a:r>
            <a:r>
              <a:rPr lang="ja-JP" altLang="en-US" sz="2800" dirty="0" smtClean="0">
                <a:latin typeface="HGP創英角ｺﾞｼｯｸUB" pitchFamily="50" charset="-128"/>
                <a:ea typeface="HGP創英角ｺﾞｼｯｸUB" pitchFamily="50" charset="-128"/>
              </a:rPr>
              <a:t>モテ</a:t>
            </a:r>
            <a:r>
              <a:rPr lang="ja-JP" altLang="en-US" sz="2800" dirty="0" err="1" smtClean="0">
                <a:latin typeface="HGP創英角ｺﾞｼｯｸUB" pitchFamily="50" charset="-128"/>
                <a:ea typeface="HGP創英角ｺﾞｼｯｸUB" pitchFamily="50" charset="-128"/>
              </a:rPr>
              <a:t>る</a:t>
            </a:r>
            <a:r>
              <a:rPr lang="ja-JP" altLang="en-US" sz="2800" dirty="0" smtClean="0">
                <a:latin typeface="HGP創英角ｺﾞｼｯｸUB" pitchFamily="50" charset="-128"/>
                <a:ea typeface="HGP創英角ｺﾞｼｯｸUB" pitchFamily="50" charset="-128"/>
              </a:rPr>
              <a:t>ために清潔感を重視している</a:t>
            </a:r>
            <a:endParaRPr lang="ja-JP" altLang="en-US" sz="2800" dirty="0">
              <a:latin typeface="HGP創英角ｺﾞｼｯｸUB" pitchFamily="50" charset="-128"/>
              <a:ea typeface="HGP創英角ｺﾞｼｯｸUB" pitchFamily="50" charset="-128"/>
            </a:endParaRPr>
          </a:p>
        </p:txBody>
      </p:sp>
      <p:grpSp>
        <p:nvGrpSpPr>
          <p:cNvPr id="2" name="グループ化 23"/>
          <p:cNvGrpSpPr/>
          <p:nvPr/>
        </p:nvGrpSpPr>
        <p:grpSpPr>
          <a:xfrm>
            <a:off x="428596" y="3214686"/>
            <a:ext cx="2939039" cy="646331"/>
            <a:chOff x="428596" y="2500306"/>
            <a:chExt cx="2939039" cy="646331"/>
          </a:xfrm>
        </p:grpSpPr>
        <p:sp>
          <p:nvSpPr>
            <p:cNvPr id="25" name="テキスト ボックス 24"/>
            <p:cNvSpPr txBox="1"/>
            <p:nvPr/>
          </p:nvSpPr>
          <p:spPr>
            <a:xfrm>
              <a:off x="428596" y="2500306"/>
              <a:ext cx="2031325" cy="646331"/>
            </a:xfrm>
            <a:prstGeom prst="rect">
              <a:avLst/>
            </a:prstGeom>
            <a:noFill/>
          </p:spPr>
          <p:txBody>
            <a:bodyPr wrap="none" rtlCol="0">
              <a:spAutoFit/>
            </a:bodyPr>
            <a:lstStyle/>
            <a:p>
              <a:r>
                <a:rPr kumimoji="1" lang="ja-JP" altLang="en-US" sz="3600" b="1" dirty="0" smtClean="0"/>
                <a:t>回帰分析</a:t>
              </a:r>
              <a:endParaRPr kumimoji="1" lang="ja-JP" altLang="en-US" sz="3600" b="1" dirty="0"/>
            </a:p>
          </p:txBody>
        </p:sp>
        <p:sp>
          <p:nvSpPr>
            <p:cNvPr id="26" name="テキスト ボックス 25"/>
            <p:cNvSpPr txBox="1"/>
            <p:nvPr/>
          </p:nvSpPr>
          <p:spPr>
            <a:xfrm>
              <a:off x="2357422" y="2714620"/>
              <a:ext cx="1010213" cy="369332"/>
            </a:xfrm>
            <a:prstGeom prst="rect">
              <a:avLst/>
            </a:prstGeom>
            <a:noFill/>
          </p:spPr>
          <p:txBody>
            <a:bodyPr wrap="none" rtlCol="0">
              <a:spAutoFit/>
            </a:bodyPr>
            <a:lstStyle/>
            <a:p>
              <a:r>
                <a:rPr kumimoji="1" lang="ja-JP" altLang="en-US" dirty="0" smtClean="0"/>
                <a:t>係数（ａ）</a:t>
              </a:r>
              <a:endParaRPr kumimoji="1" lang="ja-JP" altLang="en-US" dirty="0"/>
            </a:p>
          </p:txBody>
        </p:sp>
      </p:grpSp>
      <p:grpSp>
        <p:nvGrpSpPr>
          <p:cNvPr id="14" name="グループ化 13"/>
          <p:cNvGrpSpPr/>
          <p:nvPr/>
        </p:nvGrpSpPr>
        <p:grpSpPr>
          <a:xfrm>
            <a:off x="1754599" y="1500174"/>
            <a:ext cx="4857783" cy="928694"/>
            <a:chOff x="928662" y="1500174"/>
            <a:chExt cx="7286676" cy="928694"/>
          </a:xfrm>
        </p:grpSpPr>
        <p:sp>
          <p:nvSpPr>
            <p:cNvPr id="30" name="テキスト ボックス 29"/>
            <p:cNvSpPr txBox="1"/>
            <p:nvPr/>
          </p:nvSpPr>
          <p:spPr>
            <a:xfrm>
              <a:off x="1082802" y="1643050"/>
              <a:ext cx="7004804" cy="646331"/>
            </a:xfrm>
            <a:prstGeom prst="rect">
              <a:avLst/>
            </a:prstGeom>
            <a:noFill/>
          </p:spPr>
          <p:txBody>
            <a:bodyPr wrap="none" rtlCol="0">
              <a:spAutoFit/>
            </a:bodyPr>
            <a:lstStyle/>
            <a:p>
              <a:pPr algn="ctr"/>
              <a:r>
                <a:rPr kumimoji="1" lang="ja-JP" altLang="en-US" dirty="0" smtClean="0"/>
                <a:t>異性にモテ</a:t>
              </a:r>
              <a:r>
                <a:rPr kumimoji="1" lang="ja-JP" altLang="en-US" dirty="0" err="1" smtClean="0"/>
                <a:t>る</a:t>
              </a:r>
              <a:r>
                <a:rPr kumimoji="1" lang="ja-JP" altLang="en-US" dirty="0" smtClean="0"/>
                <a:t>ために清潔感を重視しているは</a:t>
              </a:r>
              <a:r>
                <a:rPr kumimoji="1" lang="ja-JP" altLang="en-US" dirty="0" smtClean="0"/>
                <a:t>、</a:t>
              </a:r>
              <a:endParaRPr kumimoji="1" lang="en-US" altLang="ja-JP" dirty="0" smtClean="0"/>
            </a:p>
            <a:p>
              <a:pPr algn="ctr"/>
              <a:r>
                <a:rPr kumimoji="1" lang="ja-JP" altLang="en-US" dirty="0" smtClean="0"/>
                <a:t>化粧水を使用している傾向にある</a:t>
              </a:r>
              <a:endParaRPr kumimoji="1" lang="en-US" altLang="ja-JP" dirty="0" smtClean="0"/>
            </a:p>
          </p:txBody>
        </p:sp>
        <p:sp>
          <p:nvSpPr>
            <p:cNvPr id="13" name="角丸四角形 12"/>
            <p:cNvSpPr/>
            <p:nvPr/>
          </p:nvSpPr>
          <p:spPr>
            <a:xfrm>
              <a:off x="928662" y="1500174"/>
              <a:ext cx="7286676" cy="92869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srcRect/>
          <a:stretch>
            <a:fillRect/>
          </a:stretch>
        </p:blipFill>
        <p:spPr bwMode="auto">
          <a:xfrm>
            <a:off x="571472" y="4000504"/>
            <a:ext cx="7981950" cy="1666875"/>
          </a:xfrm>
          <a:prstGeom prst="rect">
            <a:avLst/>
          </a:prstGeom>
          <a:noFill/>
          <a:ln w="9525">
            <a:noFill/>
            <a:miter lim="800000"/>
            <a:headEnd/>
            <a:tailEnd/>
          </a:ln>
          <a:effectLst/>
        </p:spPr>
      </p:pic>
      <p:sp>
        <p:nvSpPr>
          <p:cNvPr id="49" name="スライド番号プレースホルダ 48"/>
          <p:cNvSpPr>
            <a:spLocks noGrp="1"/>
          </p:cNvSpPr>
          <p:nvPr>
            <p:ph type="sldNum" sz="quarter" idx="12"/>
          </p:nvPr>
        </p:nvSpPr>
        <p:spPr/>
        <p:txBody>
          <a:bodyPr/>
          <a:lstStyle/>
          <a:p>
            <a:pPr>
              <a:defRPr/>
            </a:pPr>
            <a:fld id="{DAE0175D-16E1-47CB-B14D-6E587B71BBE2}" type="slidenum">
              <a:rPr lang="ja-JP" altLang="en-US" smtClean="0"/>
              <a:pPr>
                <a:defRPr/>
              </a:pPr>
              <a:t>58</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21</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仮説①の検証</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571736" y="214290"/>
            <a:ext cx="6929486" cy="523220"/>
          </a:xfrm>
          <a:prstGeom prst="rect">
            <a:avLst/>
          </a:prstGeom>
          <a:noFill/>
          <a:ln w="9525">
            <a:noFill/>
            <a:miter lim="800000"/>
            <a:headEnd/>
            <a:tailEnd/>
          </a:ln>
        </p:spPr>
        <p:txBody>
          <a:bodyPr wrap="square">
            <a:spAutoFit/>
          </a:bodyPr>
          <a:lstStyle/>
          <a:p>
            <a:r>
              <a:rPr lang="ja-JP" altLang="en-US" sz="2800" dirty="0" smtClean="0">
                <a:latin typeface="HGP創英角ｺﾞｼｯｸUB" pitchFamily="50" charset="-128"/>
                <a:ea typeface="HGP創英角ｺﾞｼｯｸUB" pitchFamily="50" charset="-128"/>
              </a:rPr>
              <a:t>モテ</a:t>
            </a:r>
            <a:r>
              <a:rPr lang="ja-JP" altLang="en-US" sz="2800" dirty="0" err="1" smtClean="0">
                <a:latin typeface="HGP創英角ｺﾞｼｯｸUB" pitchFamily="50" charset="-128"/>
                <a:ea typeface="HGP創英角ｺﾞｼｯｸUB" pitchFamily="50" charset="-128"/>
              </a:rPr>
              <a:t>る</a:t>
            </a:r>
            <a:r>
              <a:rPr lang="ja-JP" altLang="en-US" sz="2800" dirty="0" smtClean="0">
                <a:latin typeface="HGP創英角ｺﾞｼｯｸUB" pitchFamily="50" charset="-128"/>
                <a:ea typeface="HGP創英角ｺﾞｼｯｸUB" pitchFamily="50" charset="-128"/>
              </a:rPr>
              <a:t>ため</a:t>
            </a:r>
            <a:r>
              <a:rPr lang="ja-JP" altLang="en-US" sz="2800" dirty="0" smtClean="0">
                <a:latin typeface="HGP創英角ｺﾞｼｯｸUB" pitchFamily="50" charset="-128"/>
                <a:ea typeface="HGP創英角ｺﾞｼｯｸUB" pitchFamily="50" charset="-128"/>
              </a:rPr>
              <a:t>に</a:t>
            </a:r>
            <a:r>
              <a:rPr lang="ja-JP" altLang="en-US" sz="2800" dirty="0" smtClean="0">
                <a:latin typeface="HGP創英角ｺﾞｼｯｸUB" pitchFamily="50" charset="-128"/>
                <a:ea typeface="HGP創英角ｺﾞｼｯｸUB" pitchFamily="50" charset="-128"/>
              </a:rPr>
              <a:t>大人</a:t>
            </a:r>
            <a:r>
              <a:rPr lang="ja-JP" altLang="en-US" sz="2800" dirty="0" smtClean="0">
                <a:latin typeface="HGP創英角ｺﾞｼｯｸUB" pitchFamily="50" charset="-128"/>
                <a:ea typeface="HGP創英角ｺﾞｼｯｸUB" pitchFamily="50" charset="-128"/>
              </a:rPr>
              <a:t>らしさ</a:t>
            </a:r>
            <a:r>
              <a:rPr lang="ja-JP" altLang="en-US" sz="2800" dirty="0" smtClean="0">
                <a:latin typeface="HGP創英角ｺﾞｼｯｸUB" pitchFamily="50" charset="-128"/>
                <a:ea typeface="HGP創英角ｺﾞｼｯｸUB" pitchFamily="50" charset="-128"/>
              </a:rPr>
              <a:t>を意識している</a:t>
            </a:r>
            <a:endParaRPr lang="ja-JP" altLang="en-US" sz="2800" dirty="0">
              <a:latin typeface="HGP創英角ｺﾞｼｯｸUB" pitchFamily="50" charset="-128"/>
              <a:ea typeface="HGP創英角ｺﾞｼｯｸUB" pitchFamily="50" charset="-128"/>
            </a:endParaRPr>
          </a:p>
        </p:txBody>
      </p:sp>
      <p:grpSp>
        <p:nvGrpSpPr>
          <p:cNvPr id="2" name="グループ化 14"/>
          <p:cNvGrpSpPr/>
          <p:nvPr/>
        </p:nvGrpSpPr>
        <p:grpSpPr>
          <a:xfrm>
            <a:off x="428596" y="3214686"/>
            <a:ext cx="2939039" cy="646331"/>
            <a:chOff x="428596" y="2500306"/>
            <a:chExt cx="2939039" cy="646331"/>
          </a:xfrm>
        </p:grpSpPr>
        <p:sp>
          <p:nvSpPr>
            <p:cNvPr id="16" name="テキスト ボックス 15"/>
            <p:cNvSpPr txBox="1"/>
            <p:nvPr/>
          </p:nvSpPr>
          <p:spPr>
            <a:xfrm>
              <a:off x="428596" y="2500306"/>
              <a:ext cx="2031325" cy="646331"/>
            </a:xfrm>
            <a:prstGeom prst="rect">
              <a:avLst/>
            </a:prstGeom>
            <a:noFill/>
          </p:spPr>
          <p:txBody>
            <a:bodyPr wrap="none" rtlCol="0">
              <a:spAutoFit/>
            </a:bodyPr>
            <a:lstStyle/>
            <a:p>
              <a:r>
                <a:rPr kumimoji="1" lang="ja-JP" altLang="en-US" sz="3600" b="1" dirty="0" smtClean="0"/>
                <a:t>回帰分析</a:t>
              </a:r>
              <a:endParaRPr kumimoji="1" lang="ja-JP" altLang="en-US" sz="3600" b="1" dirty="0"/>
            </a:p>
          </p:txBody>
        </p:sp>
        <p:sp>
          <p:nvSpPr>
            <p:cNvPr id="17" name="テキスト ボックス 16"/>
            <p:cNvSpPr txBox="1"/>
            <p:nvPr/>
          </p:nvSpPr>
          <p:spPr>
            <a:xfrm>
              <a:off x="2357422" y="2714620"/>
              <a:ext cx="1010213" cy="369332"/>
            </a:xfrm>
            <a:prstGeom prst="rect">
              <a:avLst/>
            </a:prstGeom>
            <a:noFill/>
          </p:spPr>
          <p:txBody>
            <a:bodyPr wrap="none" rtlCol="0">
              <a:spAutoFit/>
            </a:bodyPr>
            <a:lstStyle/>
            <a:p>
              <a:r>
                <a:rPr kumimoji="1" lang="ja-JP" altLang="en-US" dirty="0" smtClean="0"/>
                <a:t>係数（ａ）</a:t>
              </a:r>
              <a:endParaRPr kumimoji="1" lang="ja-JP" altLang="en-US" dirty="0"/>
            </a:p>
          </p:txBody>
        </p:sp>
      </p:grpSp>
      <p:grpSp>
        <p:nvGrpSpPr>
          <p:cNvPr id="22" name="グループ化 21"/>
          <p:cNvGrpSpPr/>
          <p:nvPr/>
        </p:nvGrpSpPr>
        <p:grpSpPr>
          <a:xfrm>
            <a:off x="1571604" y="1500174"/>
            <a:ext cx="5572164" cy="1285884"/>
            <a:chOff x="428596" y="1571612"/>
            <a:chExt cx="5572164" cy="1285884"/>
          </a:xfrm>
        </p:grpSpPr>
        <p:sp>
          <p:nvSpPr>
            <p:cNvPr id="18" name="テキスト ボックス 17"/>
            <p:cNvSpPr txBox="1"/>
            <p:nvPr/>
          </p:nvSpPr>
          <p:spPr>
            <a:xfrm>
              <a:off x="500034" y="1714488"/>
              <a:ext cx="5189241" cy="923330"/>
            </a:xfrm>
            <a:prstGeom prst="rect">
              <a:avLst/>
            </a:prstGeom>
            <a:noFill/>
          </p:spPr>
          <p:txBody>
            <a:bodyPr wrap="none" rtlCol="0">
              <a:spAutoFit/>
            </a:bodyPr>
            <a:lstStyle/>
            <a:p>
              <a:pPr algn="ctr"/>
              <a:r>
                <a:rPr kumimoji="1" lang="ja-JP" altLang="en-US" dirty="0" smtClean="0"/>
                <a:t>仮説①は棄却されたが、化粧水を使用している人は</a:t>
              </a:r>
              <a:endParaRPr kumimoji="1" lang="en-US" altLang="ja-JP" dirty="0" smtClean="0"/>
            </a:p>
            <a:p>
              <a:pPr algn="ctr"/>
              <a:r>
                <a:rPr kumimoji="1" lang="ja-JP" altLang="en-US" dirty="0" smtClean="0"/>
                <a:t>使用していない人に比べて異性にモテ</a:t>
              </a:r>
              <a:r>
                <a:rPr kumimoji="1" lang="ja-JP" altLang="en-US" dirty="0" err="1" smtClean="0"/>
                <a:t>る</a:t>
              </a:r>
              <a:r>
                <a:rPr lang="ja-JP" altLang="en-US" dirty="0" smtClean="0"/>
                <a:t>上</a:t>
              </a:r>
              <a:r>
                <a:rPr kumimoji="1" lang="ja-JP" altLang="en-US" dirty="0" smtClean="0"/>
                <a:t>で</a:t>
              </a:r>
              <a:endParaRPr kumimoji="1" lang="en-US" altLang="ja-JP" dirty="0" smtClean="0"/>
            </a:p>
            <a:p>
              <a:pPr algn="ctr"/>
              <a:r>
                <a:rPr kumimoji="1" lang="ja-JP" altLang="en-US" dirty="0" smtClean="0"/>
                <a:t>大人</a:t>
              </a:r>
              <a:r>
                <a:rPr lang="ja-JP" altLang="en-US" dirty="0" smtClean="0"/>
                <a:t>らしさ</a:t>
              </a:r>
              <a:r>
                <a:rPr kumimoji="1" lang="ja-JP" altLang="en-US" dirty="0" smtClean="0"/>
                <a:t>を意識している傾向がある</a:t>
              </a:r>
              <a:endParaRPr kumimoji="1" lang="ja-JP" altLang="en-US" dirty="0"/>
            </a:p>
          </p:txBody>
        </p:sp>
        <p:sp>
          <p:nvSpPr>
            <p:cNvPr id="21" name="角丸四角形 20"/>
            <p:cNvSpPr/>
            <p:nvPr/>
          </p:nvSpPr>
          <p:spPr>
            <a:xfrm>
              <a:off x="428596" y="1571612"/>
              <a:ext cx="5572164" cy="128588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59</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22</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仮説①の</a:t>
            </a:r>
            <a:r>
              <a:rPr lang="ja-JP" altLang="en-US" dirty="0" smtClean="0">
                <a:latin typeface="HGP創英角ｺﾞｼｯｸUB" pitchFamily="50" charset="-128"/>
                <a:ea typeface="HGP創英角ｺﾞｼｯｸUB" pitchFamily="50" charset="-128"/>
              </a:rPr>
              <a:t>検証</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仮説①の</a:t>
            </a:r>
            <a:r>
              <a:rPr lang="ja-JP" altLang="en-US" sz="2800" dirty="0" smtClean="0">
                <a:latin typeface="HGP創英角ｺﾞｼｯｸUB" pitchFamily="50" charset="-128"/>
                <a:ea typeface="HGP創英角ｺﾞｼｯｸUB" pitchFamily="50" charset="-128"/>
              </a:rPr>
              <a:t>検証結果</a:t>
            </a:r>
            <a:endParaRPr lang="ja-JP" altLang="en-US" sz="2800" dirty="0">
              <a:latin typeface="HGP創英角ｺﾞｼｯｸUB" pitchFamily="50" charset="-128"/>
              <a:ea typeface="HGP創英角ｺﾞｼｯｸUB" pitchFamily="50" charset="-128"/>
            </a:endParaRPr>
          </a:p>
        </p:txBody>
      </p:sp>
      <p:grpSp>
        <p:nvGrpSpPr>
          <p:cNvPr id="2" name="グループ化 8"/>
          <p:cNvGrpSpPr/>
          <p:nvPr/>
        </p:nvGrpSpPr>
        <p:grpSpPr>
          <a:xfrm>
            <a:off x="428596" y="3214686"/>
            <a:ext cx="2939039" cy="646331"/>
            <a:chOff x="428596" y="2500306"/>
            <a:chExt cx="2939039" cy="646331"/>
          </a:xfrm>
        </p:grpSpPr>
        <p:sp>
          <p:nvSpPr>
            <p:cNvPr id="10" name="テキスト ボックス 9"/>
            <p:cNvSpPr txBox="1"/>
            <p:nvPr/>
          </p:nvSpPr>
          <p:spPr>
            <a:xfrm>
              <a:off x="428596" y="2500306"/>
              <a:ext cx="2031325" cy="646331"/>
            </a:xfrm>
            <a:prstGeom prst="rect">
              <a:avLst/>
            </a:prstGeom>
            <a:noFill/>
          </p:spPr>
          <p:txBody>
            <a:bodyPr wrap="none" rtlCol="0">
              <a:spAutoFit/>
            </a:bodyPr>
            <a:lstStyle/>
            <a:p>
              <a:r>
                <a:rPr kumimoji="1" lang="ja-JP" altLang="en-US" sz="3600" b="1" dirty="0" smtClean="0"/>
                <a:t>回帰分析</a:t>
              </a:r>
              <a:endParaRPr kumimoji="1" lang="ja-JP" altLang="en-US" sz="3600" b="1" dirty="0"/>
            </a:p>
          </p:txBody>
        </p:sp>
        <p:sp>
          <p:nvSpPr>
            <p:cNvPr id="11" name="テキスト ボックス 10"/>
            <p:cNvSpPr txBox="1"/>
            <p:nvPr/>
          </p:nvSpPr>
          <p:spPr>
            <a:xfrm>
              <a:off x="2357422" y="2714620"/>
              <a:ext cx="1010213" cy="369332"/>
            </a:xfrm>
            <a:prstGeom prst="rect">
              <a:avLst/>
            </a:prstGeom>
            <a:noFill/>
          </p:spPr>
          <p:txBody>
            <a:bodyPr wrap="none" rtlCol="0">
              <a:spAutoFit/>
            </a:bodyPr>
            <a:lstStyle/>
            <a:p>
              <a:r>
                <a:rPr kumimoji="1" lang="ja-JP" altLang="en-US" dirty="0" smtClean="0"/>
                <a:t>係数（ａ）</a:t>
              </a:r>
              <a:endParaRPr kumimoji="1" lang="ja-JP" altLang="en-US" dirty="0"/>
            </a:p>
          </p:txBody>
        </p:sp>
      </p:grpSp>
      <p:pic>
        <p:nvPicPr>
          <p:cNvPr id="81923" name="Picture 3"/>
          <p:cNvPicPr>
            <a:picLocks noChangeAspect="1" noChangeArrowheads="1"/>
          </p:cNvPicPr>
          <p:nvPr/>
        </p:nvPicPr>
        <p:blipFill>
          <a:blip r:embed="rId2" cstate="print"/>
          <a:srcRect/>
          <a:stretch>
            <a:fillRect/>
          </a:stretch>
        </p:blipFill>
        <p:spPr bwMode="auto">
          <a:xfrm>
            <a:off x="571472" y="4000504"/>
            <a:ext cx="7981950" cy="1666875"/>
          </a:xfrm>
          <a:prstGeom prst="rect">
            <a:avLst/>
          </a:prstGeom>
          <a:noFill/>
          <a:ln w="9525">
            <a:noFill/>
            <a:miter lim="800000"/>
            <a:headEnd/>
            <a:tailEnd/>
          </a:ln>
          <a:effectLst/>
        </p:spPr>
      </p:pic>
      <p:sp>
        <p:nvSpPr>
          <p:cNvPr id="12" name="テキスト ボックス 11"/>
          <p:cNvSpPr txBox="1"/>
          <p:nvPr/>
        </p:nvSpPr>
        <p:spPr>
          <a:xfrm>
            <a:off x="857225" y="1643050"/>
            <a:ext cx="6858048" cy="923330"/>
          </a:xfrm>
          <a:prstGeom prst="rect">
            <a:avLst/>
          </a:prstGeom>
          <a:noFill/>
        </p:spPr>
        <p:txBody>
          <a:bodyPr wrap="square" rtlCol="0">
            <a:spAutoFit/>
          </a:bodyPr>
          <a:lstStyle/>
          <a:p>
            <a:pPr algn="ctr"/>
            <a:r>
              <a:rPr lang="ja-JP" altLang="en-US" dirty="0" smtClean="0"/>
              <a:t>また、化粧水</a:t>
            </a:r>
            <a:r>
              <a:rPr lang="ja-JP" altLang="en-US" dirty="0" smtClean="0"/>
              <a:t>を使用している人は</a:t>
            </a:r>
            <a:endParaRPr lang="en-US" altLang="ja-JP" dirty="0" smtClean="0"/>
          </a:p>
          <a:p>
            <a:pPr algn="ctr"/>
            <a:r>
              <a:rPr lang="ja-JP" altLang="en-US" dirty="0" smtClean="0"/>
              <a:t>使用していない人に比べて異性にモテ</a:t>
            </a:r>
            <a:r>
              <a:rPr lang="ja-JP" altLang="en-US" dirty="0" err="1" smtClean="0"/>
              <a:t>る</a:t>
            </a:r>
            <a:r>
              <a:rPr lang="ja-JP" altLang="en-US" dirty="0" smtClean="0"/>
              <a:t>上で</a:t>
            </a:r>
            <a:endParaRPr lang="en-US" altLang="ja-JP" dirty="0" smtClean="0"/>
          </a:p>
          <a:p>
            <a:pPr algn="ctr"/>
            <a:r>
              <a:rPr lang="ja-JP" altLang="en-US" dirty="0" smtClean="0"/>
              <a:t>清潔感を</a:t>
            </a:r>
            <a:r>
              <a:rPr lang="ja-JP" altLang="en-US" dirty="0" smtClean="0"/>
              <a:t>意識している傾向が</a:t>
            </a:r>
            <a:r>
              <a:rPr lang="ja-JP" altLang="en-US" dirty="0" smtClean="0"/>
              <a:t>ある</a:t>
            </a:r>
            <a:endParaRPr lang="ja-JP" altLang="en-US" dirty="0" smtClean="0"/>
          </a:p>
        </p:txBody>
      </p:sp>
      <p:sp>
        <p:nvSpPr>
          <p:cNvPr id="13" name="角丸四角形 12"/>
          <p:cNvSpPr/>
          <p:nvPr/>
        </p:nvSpPr>
        <p:spPr>
          <a:xfrm>
            <a:off x="1142976" y="1428736"/>
            <a:ext cx="6500858" cy="142876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テキスト ボックス 3"/>
          <p:cNvSpPr txBox="1">
            <a:spLocks noChangeArrowheads="1"/>
          </p:cNvSpPr>
          <p:nvPr/>
        </p:nvSpPr>
        <p:spPr bwMode="auto">
          <a:xfrm>
            <a:off x="2928938" y="2286000"/>
            <a:ext cx="2954337" cy="923925"/>
          </a:xfrm>
          <a:prstGeom prst="rect">
            <a:avLst/>
          </a:prstGeom>
          <a:noFill/>
          <a:ln w="9525">
            <a:noFill/>
            <a:miter lim="800000"/>
            <a:headEnd/>
            <a:tailEnd/>
          </a:ln>
        </p:spPr>
        <p:txBody>
          <a:bodyPr wrap="none">
            <a:spAutoFit/>
          </a:bodyPr>
          <a:lstStyle/>
          <a:p>
            <a:r>
              <a:rPr lang="ja-JP" altLang="en-US" sz="5400">
                <a:latin typeface="HGP創英角ｺﾞｼｯｸUB" pitchFamily="50" charset="-128"/>
                <a:ea typeface="HGP創英角ｺﾞｼｯｸUB" pitchFamily="50" charset="-128"/>
              </a:rPr>
              <a:t>現状分析</a:t>
            </a:r>
          </a:p>
        </p:txBody>
      </p:sp>
      <p:sp>
        <p:nvSpPr>
          <p:cNvPr id="12291" name="テキスト ボックス 5"/>
          <p:cNvSpPr txBox="1">
            <a:spLocks noChangeArrowheads="1"/>
          </p:cNvSpPr>
          <p:nvPr/>
        </p:nvSpPr>
        <p:spPr bwMode="auto">
          <a:xfrm>
            <a:off x="2571750" y="3214688"/>
            <a:ext cx="4000500" cy="461962"/>
          </a:xfrm>
          <a:prstGeom prst="rect">
            <a:avLst/>
          </a:prstGeom>
          <a:noFill/>
          <a:ln w="9525">
            <a:noFill/>
            <a:miter lim="800000"/>
            <a:headEnd/>
            <a:tailEnd/>
          </a:ln>
        </p:spPr>
        <p:txBody>
          <a:bodyPr>
            <a:spAutoFit/>
          </a:bodyPr>
          <a:lstStyle/>
          <a:p>
            <a:r>
              <a:rPr lang="en-US" altLang="ja-JP" sz="2400">
                <a:latin typeface="Arial Black" pitchFamily="34" charset="0"/>
              </a:rPr>
              <a:t>Present data analysis</a:t>
            </a:r>
            <a:endParaRPr lang="ja-JP" altLang="en-US" sz="2400">
              <a:latin typeface="Arial Black" pitchFamily="34" charset="0"/>
            </a:endParaRPr>
          </a:p>
        </p:txBody>
      </p:sp>
      <p:sp>
        <p:nvSpPr>
          <p:cNvPr id="12292" name="テキスト ボックス 6"/>
          <p:cNvSpPr txBox="1">
            <a:spLocks noChangeArrowheads="1"/>
          </p:cNvSpPr>
          <p:nvPr/>
        </p:nvSpPr>
        <p:spPr bwMode="auto">
          <a:xfrm>
            <a:off x="1714500" y="3857625"/>
            <a:ext cx="5875338" cy="1200150"/>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一つの市場に焦点を当て、その市場における</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現状を分析したうえで“男性の女性化”が</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本当に起きているのか調査する</a:t>
            </a:r>
            <a:endParaRPr lang="en-US" altLang="ja-JP" sz="2400">
              <a:latin typeface="HGP創英角ｺﾞｼｯｸUB" pitchFamily="50" charset="-128"/>
              <a:ea typeface="HGP創英角ｺﾞｼｯｸUB" pitchFamily="50" charset="-128"/>
            </a:endParaRPr>
          </a:p>
        </p:txBody>
      </p:sp>
      <p:sp>
        <p:nvSpPr>
          <p:cNvPr id="1229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2294"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7" name="スライド番号プレースホルダ 16"/>
          <p:cNvSpPr>
            <a:spLocks noGrp="1"/>
          </p:cNvSpPr>
          <p:nvPr>
            <p:ph type="sldNum" sz="quarter" idx="12"/>
          </p:nvPr>
        </p:nvSpPr>
        <p:spPr/>
        <p:txBody>
          <a:bodyPr/>
          <a:lstStyle/>
          <a:p>
            <a:pPr>
              <a:defRPr/>
            </a:pPr>
            <a:fld id="{B69E9D45-94DD-4C98-B59B-58D016DB85DC}" type="slidenum">
              <a:rPr lang="ja-JP" altLang="en-US" smtClean="0"/>
              <a:pPr>
                <a:defRPr/>
              </a:pPr>
              <a:t>6</a:t>
            </a:fld>
            <a:endParaRPr lang="ja-JP" altLang="en-US"/>
          </a:p>
        </p:txBody>
      </p:sp>
      <p:sp>
        <p:nvSpPr>
          <p:cNvPr id="12296"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19" name="正方形/長方形 18"/>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2298"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２</a:t>
            </a:r>
          </a:p>
        </p:txBody>
      </p:sp>
      <p:sp>
        <p:nvSpPr>
          <p:cNvPr id="12299" name="テキスト ボックス 20"/>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現状分析</a:t>
            </a:r>
          </a:p>
        </p:txBody>
      </p:sp>
      <p:sp>
        <p:nvSpPr>
          <p:cNvPr id="22" name="正方形/長方形 2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301" name="テキスト ボックス 22"/>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“男性の女性化”は本当に起きているのか</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60</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22</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仮説②の検証</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仮説②の検証結果</a:t>
            </a:r>
            <a:endParaRPr lang="ja-JP" altLang="en-US" sz="2800" dirty="0">
              <a:latin typeface="HGP創英角ｺﾞｼｯｸUB" pitchFamily="50" charset="-128"/>
              <a:ea typeface="HGP創英角ｺﾞｼｯｸUB" pitchFamily="50" charset="-128"/>
            </a:endParaRPr>
          </a:p>
        </p:txBody>
      </p:sp>
      <p:grpSp>
        <p:nvGrpSpPr>
          <p:cNvPr id="2" name="グループ化 8"/>
          <p:cNvGrpSpPr/>
          <p:nvPr/>
        </p:nvGrpSpPr>
        <p:grpSpPr>
          <a:xfrm>
            <a:off x="428596" y="3214686"/>
            <a:ext cx="2939039" cy="646331"/>
            <a:chOff x="428596" y="2500306"/>
            <a:chExt cx="2939039" cy="646331"/>
          </a:xfrm>
        </p:grpSpPr>
        <p:sp>
          <p:nvSpPr>
            <p:cNvPr id="10" name="テキスト ボックス 9"/>
            <p:cNvSpPr txBox="1"/>
            <p:nvPr/>
          </p:nvSpPr>
          <p:spPr>
            <a:xfrm>
              <a:off x="428596" y="2500306"/>
              <a:ext cx="2031325" cy="646331"/>
            </a:xfrm>
            <a:prstGeom prst="rect">
              <a:avLst/>
            </a:prstGeom>
            <a:noFill/>
          </p:spPr>
          <p:txBody>
            <a:bodyPr wrap="none" rtlCol="0">
              <a:spAutoFit/>
            </a:bodyPr>
            <a:lstStyle/>
            <a:p>
              <a:r>
                <a:rPr kumimoji="1" lang="ja-JP" altLang="en-US" sz="3600" b="1" dirty="0" smtClean="0"/>
                <a:t>回帰分析</a:t>
              </a:r>
              <a:endParaRPr kumimoji="1" lang="ja-JP" altLang="en-US" sz="3600" b="1" dirty="0"/>
            </a:p>
          </p:txBody>
        </p:sp>
        <p:sp>
          <p:nvSpPr>
            <p:cNvPr id="11" name="テキスト ボックス 10"/>
            <p:cNvSpPr txBox="1"/>
            <p:nvPr/>
          </p:nvSpPr>
          <p:spPr>
            <a:xfrm>
              <a:off x="2357422" y="2714620"/>
              <a:ext cx="1010213" cy="369332"/>
            </a:xfrm>
            <a:prstGeom prst="rect">
              <a:avLst/>
            </a:prstGeom>
            <a:noFill/>
          </p:spPr>
          <p:txBody>
            <a:bodyPr wrap="none" rtlCol="0">
              <a:spAutoFit/>
            </a:bodyPr>
            <a:lstStyle/>
            <a:p>
              <a:r>
                <a:rPr kumimoji="1" lang="ja-JP" altLang="en-US" dirty="0" smtClean="0"/>
                <a:t>係数（ａ）</a:t>
              </a:r>
              <a:endParaRPr kumimoji="1" lang="ja-JP" altLang="en-US" dirty="0"/>
            </a:p>
          </p:txBody>
        </p:sp>
      </p:grpSp>
      <p:pic>
        <p:nvPicPr>
          <p:cNvPr id="93188" name="Picture 4"/>
          <p:cNvPicPr>
            <a:picLocks noChangeAspect="1" noChangeArrowheads="1"/>
          </p:cNvPicPr>
          <p:nvPr/>
        </p:nvPicPr>
        <p:blipFill>
          <a:blip r:embed="rId2" cstate="print"/>
          <a:srcRect/>
          <a:stretch>
            <a:fillRect/>
          </a:stretch>
        </p:blipFill>
        <p:spPr bwMode="auto">
          <a:xfrm>
            <a:off x="357158" y="4000504"/>
            <a:ext cx="8486775" cy="1666875"/>
          </a:xfrm>
          <a:prstGeom prst="rect">
            <a:avLst/>
          </a:prstGeom>
          <a:noFill/>
          <a:ln w="9525">
            <a:noFill/>
            <a:miter lim="800000"/>
            <a:headEnd/>
            <a:tailEnd/>
          </a:ln>
          <a:effectLst/>
        </p:spPr>
      </p:pic>
      <p:grpSp>
        <p:nvGrpSpPr>
          <p:cNvPr id="14" name="グループ化 13"/>
          <p:cNvGrpSpPr/>
          <p:nvPr/>
        </p:nvGrpSpPr>
        <p:grpSpPr>
          <a:xfrm>
            <a:off x="1357290" y="1428736"/>
            <a:ext cx="6000792" cy="1000132"/>
            <a:chOff x="357158" y="1428736"/>
            <a:chExt cx="6000792" cy="1000132"/>
          </a:xfrm>
        </p:grpSpPr>
        <p:sp>
          <p:nvSpPr>
            <p:cNvPr id="12" name="テキスト ボックス 11"/>
            <p:cNvSpPr txBox="1"/>
            <p:nvPr/>
          </p:nvSpPr>
          <p:spPr>
            <a:xfrm>
              <a:off x="571472" y="1571612"/>
              <a:ext cx="5591595" cy="646331"/>
            </a:xfrm>
            <a:prstGeom prst="rect">
              <a:avLst/>
            </a:prstGeom>
            <a:noFill/>
          </p:spPr>
          <p:txBody>
            <a:bodyPr wrap="none" rtlCol="0">
              <a:spAutoFit/>
            </a:bodyPr>
            <a:lstStyle/>
            <a:p>
              <a:pPr algn="ctr"/>
              <a:r>
                <a:rPr kumimoji="1" lang="ja-JP" altLang="en-US" dirty="0" smtClean="0"/>
                <a:t>仮説②は棄却された</a:t>
              </a:r>
              <a:endParaRPr kumimoji="1" lang="en-US" altLang="ja-JP" dirty="0" smtClean="0"/>
            </a:p>
            <a:p>
              <a:pPr algn="ctr"/>
              <a:r>
                <a:rPr kumimoji="1" lang="ja-JP" altLang="en-US" dirty="0" smtClean="0"/>
                <a:t>男性は社会規範を意識して身だしなみを重視していない</a:t>
              </a:r>
              <a:endParaRPr kumimoji="1" lang="ja-JP" altLang="en-US" dirty="0"/>
            </a:p>
          </p:txBody>
        </p:sp>
        <p:sp>
          <p:nvSpPr>
            <p:cNvPr id="13" name="角丸四角形 12"/>
            <p:cNvSpPr/>
            <p:nvPr/>
          </p:nvSpPr>
          <p:spPr>
            <a:xfrm>
              <a:off x="357158" y="1428736"/>
              <a:ext cx="6000792" cy="100013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61</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22</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仮説②の検証</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仮説②の検証結果</a:t>
            </a:r>
            <a:endParaRPr lang="ja-JP" altLang="en-US" sz="2800" dirty="0">
              <a:latin typeface="HGP創英角ｺﾞｼｯｸUB" pitchFamily="50" charset="-128"/>
              <a:ea typeface="HGP創英角ｺﾞｼｯｸUB" pitchFamily="50" charset="-128"/>
            </a:endParaRPr>
          </a:p>
        </p:txBody>
      </p:sp>
      <p:grpSp>
        <p:nvGrpSpPr>
          <p:cNvPr id="2" name="グループ化 8"/>
          <p:cNvGrpSpPr/>
          <p:nvPr/>
        </p:nvGrpSpPr>
        <p:grpSpPr>
          <a:xfrm>
            <a:off x="428596" y="3214686"/>
            <a:ext cx="2939039" cy="646331"/>
            <a:chOff x="428596" y="2500306"/>
            <a:chExt cx="2939039" cy="646331"/>
          </a:xfrm>
        </p:grpSpPr>
        <p:sp>
          <p:nvSpPr>
            <p:cNvPr id="10" name="テキスト ボックス 9"/>
            <p:cNvSpPr txBox="1"/>
            <p:nvPr/>
          </p:nvSpPr>
          <p:spPr>
            <a:xfrm>
              <a:off x="428596" y="2500306"/>
              <a:ext cx="2031325" cy="646331"/>
            </a:xfrm>
            <a:prstGeom prst="rect">
              <a:avLst/>
            </a:prstGeom>
            <a:noFill/>
          </p:spPr>
          <p:txBody>
            <a:bodyPr wrap="none" rtlCol="0">
              <a:spAutoFit/>
            </a:bodyPr>
            <a:lstStyle/>
            <a:p>
              <a:r>
                <a:rPr kumimoji="1" lang="ja-JP" altLang="en-US" sz="3600" b="1" dirty="0" smtClean="0"/>
                <a:t>回帰分析</a:t>
              </a:r>
              <a:endParaRPr kumimoji="1" lang="ja-JP" altLang="en-US" sz="3600" b="1" dirty="0"/>
            </a:p>
          </p:txBody>
        </p:sp>
        <p:sp>
          <p:nvSpPr>
            <p:cNvPr id="11" name="テキスト ボックス 10"/>
            <p:cNvSpPr txBox="1"/>
            <p:nvPr/>
          </p:nvSpPr>
          <p:spPr>
            <a:xfrm>
              <a:off x="2357422" y="2714620"/>
              <a:ext cx="1010213" cy="369332"/>
            </a:xfrm>
            <a:prstGeom prst="rect">
              <a:avLst/>
            </a:prstGeom>
            <a:noFill/>
          </p:spPr>
          <p:txBody>
            <a:bodyPr wrap="none" rtlCol="0">
              <a:spAutoFit/>
            </a:bodyPr>
            <a:lstStyle/>
            <a:p>
              <a:r>
                <a:rPr kumimoji="1" lang="ja-JP" altLang="en-US" dirty="0" smtClean="0"/>
                <a:t>係数（ａ）</a:t>
              </a:r>
              <a:endParaRPr kumimoji="1" lang="ja-JP" altLang="en-US" dirty="0"/>
            </a:p>
          </p:txBody>
        </p:sp>
      </p:grpSp>
      <p:pic>
        <p:nvPicPr>
          <p:cNvPr id="94213" name="Picture 5"/>
          <p:cNvPicPr>
            <a:picLocks noChangeAspect="1" noChangeArrowheads="1"/>
          </p:cNvPicPr>
          <p:nvPr/>
        </p:nvPicPr>
        <p:blipFill>
          <a:blip r:embed="rId2" cstate="print"/>
          <a:srcRect/>
          <a:stretch>
            <a:fillRect/>
          </a:stretch>
        </p:blipFill>
        <p:spPr bwMode="auto">
          <a:xfrm>
            <a:off x="357158" y="4000504"/>
            <a:ext cx="8486775" cy="1666875"/>
          </a:xfrm>
          <a:prstGeom prst="rect">
            <a:avLst/>
          </a:prstGeom>
          <a:noFill/>
          <a:ln w="9525">
            <a:noFill/>
            <a:miter lim="800000"/>
            <a:headEnd/>
            <a:tailEnd/>
          </a:ln>
          <a:effectLst/>
        </p:spPr>
      </p:pic>
      <p:grpSp>
        <p:nvGrpSpPr>
          <p:cNvPr id="14" name="グループ化 13"/>
          <p:cNvGrpSpPr/>
          <p:nvPr/>
        </p:nvGrpSpPr>
        <p:grpSpPr>
          <a:xfrm>
            <a:off x="571472" y="1357298"/>
            <a:ext cx="7858180" cy="857256"/>
            <a:chOff x="571472" y="1357298"/>
            <a:chExt cx="7858180" cy="857256"/>
          </a:xfrm>
        </p:grpSpPr>
        <p:sp>
          <p:nvSpPr>
            <p:cNvPr id="12" name="テキスト ボックス 11"/>
            <p:cNvSpPr txBox="1"/>
            <p:nvPr/>
          </p:nvSpPr>
          <p:spPr>
            <a:xfrm>
              <a:off x="1053976" y="1428736"/>
              <a:ext cx="6952544" cy="646331"/>
            </a:xfrm>
            <a:prstGeom prst="rect">
              <a:avLst/>
            </a:prstGeom>
            <a:noFill/>
          </p:spPr>
          <p:txBody>
            <a:bodyPr wrap="none" rtlCol="0">
              <a:spAutoFit/>
            </a:bodyPr>
            <a:lstStyle/>
            <a:p>
              <a:pPr algn="ctr"/>
              <a:r>
                <a:rPr kumimoji="1" lang="ja-JP" altLang="en-US" dirty="0" smtClean="0"/>
                <a:t>行動を重視する度合いは</a:t>
              </a:r>
              <a:r>
                <a:rPr lang="ja-JP" altLang="en-US" dirty="0" smtClean="0"/>
                <a:t>１０％水準で見ると、</a:t>
              </a:r>
              <a:endParaRPr lang="en-US" altLang="ja-JP" dirty="0" smtClean="0"/>
            </a:p>
            <a:p>
              <a:pPr algn="ctr"/>
              <a:r>
                <a:rPr kumimoji="1" lang="ja-JP" altLang="en-US" dirty="0" smtClean="0"/>
                <a:t>男性用化粧水を使用している人は男らしい行動を重視する傾向がある</a:t>
              </a:r>
              <a:endParaRPr kumimoji="1" lang="en-US" altLang="ja-JP" dirty="0" smtClean="0"/>
            </a:p>
          </p:txBody>
        </p:sp>
        <p:sp>
          <p:nvSpPr>
            <p:cNvPr id="13" name="角丸四角形 12"/>
            <p:cNvSpPr/>
            <p:nvPr/>
          </p:nvSpPr>
          <p:spPr>
            <a:xfrm>
              <a:off x="571472" y="1357298"/>
              <a:ext cx="7858180" cy="8572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62</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775"/>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23</a:t>
            </a: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検証の結果</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smtClean="0">
                <a:latin typeface="HGP創英角ｺﾞｼｯｸUB" pitchFamily="50" charset="-128"/>
                <a:ea typeface="HGP創英角ｺﾞｼｯｸUB" pitchFamily="50" charset="-128"/>
              </a:rPr>
              <a:t>２</a:t>
            </a:r>
            <a:r>
              <a:rPr lang="ja-JP" altLang="en-US" sz="2800" dirty="0" smtClean="0">
                <a:latin typeface="HGP創英角ｺﾞｼｯｸUB" pitchFamily="50" charset="-128"/>
                <a:ea typeface="HGP創英角ｺﾞｼｯｸUB" pitchFamily="50" charset="-128"/>
              </a:rPr>
              <a:t>つの仮説から・・・</a:t>
            </a:r>
            <a:endParaRPr lang="ja-JP" altLang="en-US" sz="2800" dirty="0">
              <a:latin typeface="HGP創英角ｺﾞｼｯｸUB" pitchFamily="50" charset="-128"/>
              <a:ea typeface="HGP創英角ｺﾞｼｯｸUB" pitchFamily="50" charset="-128"/>
            </a:endParaRPr>
          </a:p>
        </p:txBody>
      </p:sp>
      <p:sp>
        <p:nvSpPr>
          <p:cNvPr id="8" name="テキスト ボックス 7"/>
          <p:cNvSpPr txBox="1"/>
          <p:nvPr/>
        </p:nvSpPr>
        <p:spPr>
          <a:xfrm>
            <a:off x="1071538" y="2143116"/>
            <a:ext cx="184731" cy="646331"/>
          </a:xfrm>
          <a:prstGeom prst="rect">
            <a:avLst/>
          </a:prstGeom>
          <a:noFill/>
        </p:spPr>
        <p:txBody>
          <a:bodyPr wrap="none" rtlCol="0">
            <a:spAutoFit/>
          </a:bodyPr>
          <a:lstStyle/>
          <a:p>
            <a:endParaRPr kumimoji="1" lang="en-US" altLang="ja-JP" dirty="0" smtClean="0"/>
          </a:p>
          <a:p>
            <a:endParaRPr kumimoji="1" lang="ja-JP" altLang="en-US" dirty="0"/>
          </a:p>
        </p:txBody>
      </p:sp>
      <p:sp>
        <p:nvSpPr>
          <p:cNvPr id="12" name="テキスト ボックス 11"/>
          <p:cNvSpPr txBox="1"/>
          <p:nvPr/>
        </p:nvSpPr>
        <p:spPr>
          <a:xfrm>
            <a:off x="1071538" y="1785926"/>
            <a:ext cx="6736139" cy="646331"/>
          </a:xfrm>
          <a:prstGeom prst="rect">
            <a:avLst/>
          </a:prstGeom>
          <a:noFill/>
        </p:spPr>
        <p:txBody>
          <a:bodyPr wrap="none" rtlCol="0">
            <a:spAutoFit/>
          </a:bodyPr>
          <a:lstStyle/>
          <a:p>
            <a:r>
              <a:rPr kumimoji="1" lang="ja-JP" altLang="en-US" dirty="0" smtClean="0"/>
              <a:t>仮説は棄却されましたが、これから検証をさらに重ね本番までには、</a:t>
            </a:r>
            <a:endParaRPr kumimoji="1" lang="en-US" altLang="ja-JP" dirty="0" smtClean="0"/>
          </a:p>
          <a:p>
            <a:r>
              <a:rPr lang="ja-JP" altLang="en-US" dirty="0" smtClean="0"/>
              <a:t>何か別の発見</a:t>
            </a:r>
            <a:r>
              <a:rPr lang="ja-JP" altLang="en-US" dirty="0" smtClean="0"/>
              <a:t>を見つけておきたいと思います。</a:t>
            </a:r>
            <a:endParaRPr kumimoji="1" lang="ja-JP" alt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63</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24</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34718" y="509913"/>
            <a:ext cx="2571736" cy="369332"/>
          </a:xfrm>
          <a:prstGeom prst="rect">
            <a:avLst/>
          </a:prstGeom>
          <a:noFill/>
          <a:ln w="9525">
            <a:noFill/>
            <a:miter lim="800000"/>
            <a:headEnd/>
            <a:tailEnd/>
          </a:ln>
        </p:spPr>
        <p:txBody>
          <a:bodyPr wrap="square">
            <a:spAutoFit/>
          </a:bodyPr>
          <a:lstStyle/>
          <a:p>
            <a:r>
              <a:rPr lang="ja-JP" altLang="en-US" dirty="0" smtClean="0">
                <a:latin typeface="HGP創英角ｺﾞｼｯｸUB" pitchFamily="50" charset="-128"/>
                <a:ea typeface="HGP創英角ｺﾞｼｯｸUB" pitchFamily="50" charset="-128"/>
              </a:rPr>
              <a:t>学術的インプリケーション</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社会</a:t>
            </a:r>
            <a:r>
              <a:rPr lang="ja-JP" altLang="en-US" sz="2800" dirty="0" smtClean="0">
                <a:latin typeface="HGP創英角ｺﾞｼｯｸUB" pitchFamily="50" charset="-128"/>
                <a:ea typeface="HGP創英角ｺﾞｼｯｸUB" pitchFamily="50" charset="-128"/>
              </a:rPr>
              <a:t>規範によって“抵抗感”が生じる</a:t>
            </a:r>
            <a:endParaRPr lang="ja-JP" altLang="en-US" sz="2800" dirty="0">
              <a:latin typeface="HGP創英角ｺﾞｼｯｸUB" pitchFamily="50" charset="-128"/>
              <a:ea typeface="HGP創英角ｺﾞｼｯｸUB" pitchFamily="50" charset="-128"/>
            </a:endParaRPr>
          </a:p>
        </p:txBody>
      </p:sp>
      <p:sp>
        <p:nvSpPr>
          <p:cNvPr id="8" name="テキスト ボックス 7"/>
          <p:cNvSpPr txBox="1"/>
          <p:nvPr/>
        </p:nvSpPr>
        <p:spPr>
          <a:xfrm>
            <a:off x="1214414" y="2214554"/>
            <a:ext cx="6680034" cy="2677656"/>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男性学は</a:t>
            </a:r>
            <a:r>
              <a:rPr lang="ja-JP" altLang="en-US" sz="2400" dirty="0" smtClean="0">
                <a:latin typeface="HGP創英角ｺﾞｼｯｸUB" pitchFamily="50" charset="-128"/>
                <a:ea typeface="HGP創英角ｺﾞｼｯｸUB" pitchFamily="50" charset="-128"/>
              </a:rPr>
              <a:t>まだ、ほとんど手のつけられていない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学問であるが、本研究はその分野に注目することで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男性学研究の先駆けとなった。</a:t>
            </a:r>
            <a:endParaRPr lang="en-US" altLang="ja-JP" sz="2400" dirty="0" smtClean="0">
              <a:latin typeface="HGP創英角ｺﾞｼｯｸUB" pitchFamily="50" charset="-128"/>
              <a:ea typeface="HGP創英角ｺﾞｼｯｸUB" pitchFamily="50" charset="-128"/>
            </a:endParaRPr>
          </a:p>
          <a:p>
            <a:r>
              <a:rPr kumimoji="1" lang="ja-JP" altLang="en-US" sz="2400" dirty="0" smtClean="0">
                <a:latin typeface="HGP創英角ｺﾞｼｯｸUB" pitchFamily="50" charset="-128"/>
                <a:ea typeface="HGP創英角ｺﾞｼｯｸUB" pitchFamily="50" charset="-128"/>
              </a:rPr>
              <a:t>また、既存研究では男性の心理にあまり目を</a:t>
            </a:r>
            <a:endParaRPr kumimoji="1"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向けて研究されていなかったが、本研究で</a:t>
            </a:r>
            <a:endParaRPr lang="en-US" altLang="ja-JP" sz="2400" dirty="0" smtClean="0">
              <a:latin typeface="HGP創英角ｺﾞｼｯｸUB" pitchFamily="50" charset="-128"/>
              <a:ea typeface="HGP創英角ｺﾞｼｯｸUB" pitchFamily="50" charset="-128"/>
            </a:endParaRPr>
          </a:p>
          <a:p>
            <a:r>
              <a:rPr kumimoji="1" lang="ja-JP" altLang="en-US" sz="2400" dirty="0" smtClean="0">
                <a:latin typeface="HGP創英角ｺﾞｼｯｸUB" pitchFamily="50" charset="-128"/>
                <a:ea typeface="HGP創英角ｺﾞｼｯｸUB" pitchFamily="50" charset="-128"/>
              </a:rPr>
              <a:t>心理面に注目して研究できたことで、今後の</a:t>
            </a:r>
            <a:endParaRPr kumimoji="1"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男性学研究の指針を示せたと考えている。</a:t>
            </a:r>
            <a:endParaRPr kumimoji="1" lang="ja-JP" altLang="en-US" sz="2400"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64</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25</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34718" y="509913"/>
            <a:ext cx="2571736" cy="369332"/>
          </a:xfrm>
          <a:prstGeom prst="rect">
            <a:avLst/>
          </a:prstGeom>
          <a:noFill/>
          <a:ln w="9525">
            <a:noFill/>
            <a:miter lim="800000"/>
            <a:headEnd/>
            <a:tailEnd/>
          </a:ln>
        </p:spPr>
        <p:txBody>
          <a:bodyPr wrap="square">
            <a:spAutoFit/>
          </a:bodyPr>
          <a:lstStyle/>
          <a:p>
            <a:r>
              <a:rPr lang="ja-JP" altLang="en-US" dirty="0">
                <a:latin typeface="HGP創英角ｺﾞｼｯｸUB" pitchFamily="50" charset="-128"/>
                <a:ea typeface="HGP創英角ｺﾞｼｯｸUB" pitchFamily="50" charset="-128"/>
              </a:rPr>
              <a:t>実務</a:t>
            </a:r>
            <a:r>
              <a:rPr lang="ja-JP" altLang="en-US" dirty="0" smtClean="0">
                <a:latin typeface="HGP創英角ｺﾞｼｯｸUB" pitchFamily="50" charset="-128"/>
                <a:ea typeface="HGP創英角ｺﾞｼｯｸUB" pitchFamily="50" charset="-128"/>
              </a:rPr>
              <a:t>的インプリケーション</a:t>
            </a:r>
            <a:endParaRPr lang="ja-JP" altLang="en-US" dirty="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社会</a:t>
            </a:r>
            <a:r>
              <a:rPr lang="ja-JP" altLang="en-US" sz="2800" dirty="0" smtClean="0">
                <a:latin typeface="HGP創英角ｺﾞｼｯｸUB" pitchFamily="50" charset="-128"/>
                <a:ea typeface="HGP創英角ｺﾞｼｯｸUB" pitchFamily="50" charset="-128"/>
              </a:rPr>
              <a:t>規範によって“抵抗感”が生じる</a:t>
            </a:r>
            <a:endParaRPr lang="ja-JP" altLang="en-US" sz="2800" dirty="0">
              <a:latin typeface="HGP創英角ｺﾞｼｯｸUB" pitchFamily="50" charset="-128"/>
              <a:ea typeface="HGP創英角ｺﾞｼｯｸUB" pitchFamily="50" charset="-128"/>
            </a:endParaRPr>
          </a:p>
        </p:txBody>
      </p:sp>
      <p:sp>
        <p:nvSpPr>
          <p:cNvPr id="8" name="テキスト ボックス 7"/>
          <p:cNvSpPr txBox="1"/>
          <p:nvPr/>
        </p:nvSpPr>
        <p:spPr>
          <a:xfrm>
            <a:off x="1214414" y="2214554"/>
            <a:ext cx="6460423" cy="2677656"/>
          </a:xfrm>
          <a:prstGeom prst="rect">
            <a:avLst/>
          </a:prstGeom>
          <a:noFill/>
        </p:spPr>
        <p:txBody>
          <a:bodyPr wrap="none" rtlCol="0">
            <a:spAutoFit/>
          </a:bodyPr>
          <a:lstStyle/>
          <a:p>
            <a:r>
              <a:rPr lang="ja-JP" altLang="en-US" sz="2400" dirty="0" smtClean="0">
                <a:latin typeface="HGP創英角ｺﾞｼｯｸUB" pitchFamily="50" charset="-128"/>
                <a:ea typeface="HGP創英角ｺﾞｼｯｸUB" pitchFamily="50" charset="-128"/>
              </a:rPr>
              <a:t>今後、男性の“男らしさ”はますます多様化し、</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マーケティングにおける男性の重要性は増していく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ものだと考えられる。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こうした市場動向を踏まえた本研究は、こうした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多様化した市場に対するマーケティング指針の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礎を築いたといえる。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65</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26</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a:latin typeface="HGP創英角ｺﾞｼｯｸUB" pitchFamily="50" charset="-128"/>
                <a:ea typeface="HGP創英角ｺﾞｼｯｸUB" pitchFamily="50" charset="-128"/>
              </a:rPr>
              <a:t>今後の課題</a:t>
            </a: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err="1" smtClean="0">
                <a:latin typeface="HGP創英角ｺﾞｼｯｸUB" pitchFamily="50" charset="-128"/>
                <a:ea typeface="HGP創英角ｺﾞｼｯｸUB" pitchFamily="50" charset="-128"/>
              </a:rPr>
              <a:t>。</a:t>
            </a:r>
            <a:endParaRPr lang="ja-JP" altLang="en-US" sz="2800" dirty="0">
              <a:latin typeface="HGP創英角ｺﾞｼｯｸUB" pitchFamily="50" charset="-128"/>
              <a:ea typeface="HGP創英角ｺﾞｼｯｸUB" pitchFamily="50" charset="-128"/>
            </a:endParaRPr>
          </a:p>
        </p:txBody>
      </p:sp>
      <p:sp>
        <p:nvSpPr>
          <p:cNvPr id="8" name="テキスト ボックス 7"/>
          <p:cNvSpPr txBox="1"/>
          <p:nvPr/>
        </p:nvSpPr>
        <p:spPr>
          <a:xfrm>
            <a:off x="1214414" y="1857364"/>
            <a:ext cx="5153975" cy="646331"/>
          </a:xfrm>
          <a:prstGeom prst="rect">
            <a:avLst/>
          </a:prstGeom>
          <a:noFill/>
        </p:spPr>
        <p:txBody>
          <a:bodyPr wrap="none" rtlCol="0">
            <a:spAutoFit/>
          </a:bodyPr>
          <a:lstStyle/>
          <a:p>
            <a:r>
              <a:rPr lang="ja-JP" altLang="en-US" dirty="0" smtClean="0"/>
              <a:t>アンケート、検証結果、これまでの内容等を踏まえ、</a:t>
            </a:r>
            <a:endParaRPr lang="en-US" altLang="ja-JP" dirty="0" smtClean="0"/>
          </a:p>
          <a:p>
            <a:r>
              <a:rPr kumimoji="1" lang="ja-JP" altLang="en-US" dirty="0" smtClean="0"/>
              <a:t>本番</a:t>
            </a:r>
            <a:r>
              <a:rPr kumimoji="1" lang="ja-JP" altLang="en-US" dirty="0" smtClean="0"/>
              <a:t>までにまとめます。</a:t>
            </a:r>
            <a:endParaRPr kumimoji="1" lang="ja-JP" alt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66</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27</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参考</a:t>
            </a:r>
            <a:r>
              <a:rPr lang="ja-JP" altLang="en-US" dirty="0">
                <a:latin typeface="HGP創英角ｺﾞｼｯｸUB" pitchFamily="50" charset="-128"/>
                <a:ea typeface="HGP創英角ｺﾞｼｯｸUB" pitchFamily="50" charset="-128"/>
              </a:rPr>
              <a:t>文献</a:t>
            </a:r>
            <a:endParaRPr lang="en-US" altLang="ja-JP" dirty="0" smtClean="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本研究に</a:t>
            </a:r>
            <a:r>
              <a:rPr lang="ja-JP" altLang="en-US" sz="2800" dirty="0" smtClean="0">
                <a:latin typeface="HGP創英角ｺﾞｼｯｸUB" pitchFamily="50" charset="-128"/>
                <a:ea typeface="HGP創英角ｺﾞｼｯｸUB" pitchFamily="50" charset="-128"/>
              </a:rPr>
              <a:t>おける参考書籍</a:t>
            </a:r>
            <a:endParaRPr lang="ja-JP" altLang="en-US" sz="2800" dirty="0">
              <a:latin typeface="HGP創英角ｺﾞｼｯｸUB" pitchFamily="50" charset="-128"/>
              <a:ea typeface="HGP創英角ｺﾞｼｯｸUB" pitchFamily="50" charset="-128"/>
            </a:endParaRPr>
          </a:p>
        </p:txBody>
      </p:sp>
      <p:sp>
        <p:nvSpPr>
          <p:cNvPr id="9" name="テキスト ボックス 8"/>
          <p:cNvSpPr txBox="1"/>
          <p:nvPr/>
        </p:nvSpPr>
        <p:spPr>
          <a:xfrm>
            <a:off x="0" y="1071546"/>
            <a:ext cx="8215370" cy="5262979"/>
          </a:xfrm>
          <a:prstGeom prst="rect">
            <a:avLst/>
          </a:prstGeom>
          <a:noFill/>
        </p:spPr>
        <p:txBody>
          <a:bodyPr wrap="square" rtlCol="0">
            <a:spAutoFit/>
          </a:bodyPr>
          <a:lstStyle/>
          <a:p>
            <a:r>
              <a:rPr lang="ja-JP" altLang="en-US" sz="1400" dirty="0" smtClean="0"/>
              <a:t>・阿部恒久、他（２００６</a:t>
            </a:r>
            <a:r>
              <a:rPr lang="en-US" altLang="ja-JP" sz="1400" dirty="0" smtClean="0"/>
              <a:t>/</a:t>
            </a:r>
            <a:r>
              <a:rPr lang="ja-JP" altLang="en-US" sz="1400" dirty="0" smtClean="0"/>
              <a:t>１２））</a:t>
            </a:r>
            <a:r>
              <a:rPr lang="en-US" altLang="ja-JP" sz="1400" dirty="0" smtClean="0"/>
              <a:t>『</a:t>
            </a:r>
            <a:r>
              <a:rPr lang="ja-JP" altLang="en-US" sz="1400" dirty="0" smtClean="0"/>
              <a:t>男たちの近代</a:t>
            </a:r>
            <a:r>
              <a:rPr lang="en-US" altLang="ja-JP" sz="1400" dirty="0" smtClean="0"/>
              <a:t>』</a:t>
            </a:r>
            <a:r>
              <a:rPr lang="ja-JP" altLang="en-US" sz="1400" dirty="0" smtClean="0"/>
              <a:t>日本経済評論社</a:t>
            </a:r>
            <a:endParaRPr lang="en-US" altLang="ja-JP" sz="1400" dirty="0" smtClean="0"/>
          </a:p>
          <a:p>
            <a:r>
              <a:rPr lang="ja-JP" altLang="en-US" sz="1400" dirty="0" smtClean="0"/>
              <a:t>・阿部恒久、他（２００６</a:t>
            </a:r>
            <a:r>
              <a:rPr lang="en-US" altLang="ja-JP" sz="1400" dirty="0" smtClean="0"/>
              <a:t>/</a:t>
            </a:r>
            <a:r>
              <a:rPr lang="ja-JP" altLang="en-US" sz="1400" dirty="0" smtClean="0"/>
              <a:t>１２）</a:t>
            </a:r>
            <a:r>
              <a:rPr lang="en-US" altLang="ja-JP" sz="1400" dirty="0" smtClean="0"/>
              <a:t>『</a:t>
            </a:r>
            <a:r>
              <a:rPr lang="ja-JP" altLang="en-US" sz="1400" dirty="0" smtClean="0"/>
              <a:t>男らしさの現代史</a:t>
            </a:r>
            <a:r>
              <a:rPr lang="en-US" altLang="ja-JP" sz="1400" dirty="0" smtClean="0"/>
              <a:t>』</a:t>
            </a:r>
            <a:r>
              <a:rPr lang="ja-JP" altLang="en-US" sz="1400" dirty="0" smtClean="0"/>
              <a:t>日本経済評論社</a:t>
            </a:r>
            <a:endParaRPr lang="en-US" altLang="ja-JP" sz="1400" dirty="0" smtClean="0"/>
          </a:p>
          <a:p>
            <a:r>
              <a:rPr lang="ja-JP" altLang="en-US" sz="1400" dirty="0" smtClean="0"/>
              <a:t>・有川ひろみ（２０１１</a:t>
            </a:r>
            <a:r>
              <a:rPr lang="en-US" altLang="ja-JP" sz="1400" dirty="0" smtClean="0"/>
              <a:t>/</a:t>
            </a:r>
            <a:r>
              <a:rPr lang="ja-JP" altLang="en-US" sz="1400" dirty="0" smtClean="0"/>
              <a:t>０２）</a:t>
            </a:r>
            <a:r>
              <a:rPr lang="en-US" altLang="ja-JP" sz="1400" dirty="0" smtClean="0"/>
              <a:t>『</a:t>
            </a:r>
            <a:r>
              <a:rPr lang="ja-JP" altLang="en-US" sz="1400" dirty="0" smtClean="0"/>
              <a:t>男って。幸せをつかむ男選び</a:t>
            </a:r>
            <a:r>
              <a:rPr lang="en-US" altLang="ja-JP" sz="1400" dirty="0" smtClean="0"/>
              <a:t>』</a:t>
            </a:r>
            <a:r>
              <a:rPr lang="ja-JP" altLang="en-US" sz="1400" dirty="0" smtClean="0"/>
              <a:t>幻冬舎</a:t>
            </a:r>
            <a:endParaRPr lang="en-US" altLang="ja-JP" sz="1400" dirty="0" smtClean="0"/>
          </a:p>
          <a:p>
            <a:r>
              <a:rPr lang="ja-JP" altLang="en-US" sz="1400" dirty="0" smtClean="0"/>
              <a:t>・牛窪恵（２００８</a:t>
            </a:r>
            <a:r>
              <a:rPr lang="en-US" altLang="ja-JP" sz="1400" dirty="0" smtClean="0"/>
              <a:t>/</a:t>
            </a:r>
            <a:r>
              <a:rPr lang="ja-JP" altLang="en-US" sz="1400" dirty="0" smtClean="0"/>
              <a:t>１１）</a:t>
            </a:r>
            <a:r>
              <a:rPr lang="en-US" altLang="ja-JP" sz="1400" dirty="0" smtClean="0"/>
              <a:t>『</a:t>
            </a:r>
            <a:r>
              <a:rPr lang="ja-JP" altLang="en-US" sz="1400" dirty="0" smtClean="0"/>
              <a:t>草食系男子「お嬢マン」が世界を変える</a:t>
            </a:r>
            <a:r>
              <a:rPr lang="en-US" altLang="ja-JP" sz="1400" dirty="0" smtClean="0"/>
              <a:t>』</a:t>
            </a:r>
            <a:r>
              <a:rPr lang="ja-JP" altLang="en-US" sz="1400" dirty="0" smtClean="0"/>
              <a:t>講談社</a:t>
            </a:r>
            <a:endParaRPr lang="en-US" altLang="ja-JP" sz="1400" dirty="0" smtClean="0"/>
          </a:p>
          <a:p>
            <a:r>
              <a:rPr lang="ja-JP" altLang="en-US" sz="1400" dirty="0" smtClean="0"/>
              <a:t>・織田隼人（２００７</a:t>
            </a:r>
            <a:r>
              <a:rPr lang="en-US" altLang="ja-JP" sz="1400" dirty="0" smtClean="0"/>
              <a:t>/</a:t>
            </a:r>
            <a:r>
              <a:rPr lang="ja-JP" altLang="en-US" sz="1400" dirty="0" smtClean="0"/>
              <a:t>０９）</a:t>
            </a:r>
            <a:r>
              <a:rPr lang="en-US" altLang="ja-JP" sz="1400" dirty="0" smtClean="0"/>
              <a:t>『</a:t>
            </a:r>
            <a:r>
              <a:rPr lang="ja-JP" altLang="en-US" sz="1400" dirty="0" smtClean="0"/>
              <a:t>女性はなぜ買い物に時間がかかるのか？</a:t>
            </a:r>
            <a:endParaRPr lang="en-US" altLang="ja-JP" sz="1400" dirty="0" smtClean="0"/>
          </a:p>
          <a:p>
            <a:r>
              <a:rPr lang="ja-JP" altLang="en-US" sz="1400" dirty="0" smtClean="0">
                <a:latin typeface="+mj-ea"/>
              </a:rPr>
              <a:t>　　　　　　　　　　　　　　　　男女心理の違いで</a:t>
            </a:r>
            <a:r>
              <a:rPr lang="en-US" altLang="ja-JP" sz="1400" dirty="0" smtClean="0">
                <a:latin typeface="+mj-ea"/>
              </a:rPr>
              <a:t>2</a:t>
            </a:r>
            <a:r>
              <a:rPr lang="ja-JP" altLang="en-US" sz="1400" dirty="0" smtClean="0">
                <a:latin typeface="+mj-ea"/>
              </a:rPr>
              <a:t>倍売るマーケティング</a:t>
            </a:r>
            <a:r>
              <a:rPr lang="en-US" altLang="ja-JP" sz="1400" dirty="0" smtClean="0"/>
              <a:t>』</a:t>
            </a:r>
            <a:r>
              <a:rPr lang="ja-JP" altLang="en-US" sz="1400" dirty="0" smtClean="0"/>
              <a:t>ＰＨＰ研究所</a:t>
            </a:r>
            <a:endParaRPr lang="en-US" altLang="ja-JP" sz="1400" dirty="0" smtClean="0"/>
          </a:p>
          <a:p>
            <a:r>
              <a:rPr lang="ja-JP" altLang="en-US" sz="1400" dirty="0" smtClean="0"/>
              <a:t>・柏木恵子、他（２００８</a:t>
            </a:r>
            <a:r>
              <a:rPr lang="en-US" altLang="ja-JP" sz="1400" dirty="0" smtClean="0"/>
              <a:t>/</a:t>
            </a:r>
            <a:r>
              <a:rPr lang="ja-JP" altLang="en-US" sz="1400" dirty="0" smtClean="0"/>
              <a:t>０６）</a:t>
            </a:r>
            <a:r>
              <a:rPr lang="en-US" altLang="ja-JP" sz="1400" dirty="0" smtClean="0"/>
              <a:t>『</a:t>
            </a:r>
            <a:r>
              <a:rPr lang="ja-JP" altLang="en-US" sz="1400" dirty="0" smtClean="0"/>
              <a:t>日本の男性の心理学－もう１つのジェンダー問題</a:t>
            </a:r>
            <a:r>
              <a:rPr lang="en-US" altLang="ja-JP" sz="1400" dirty="0" smtClean="0"/>
              <a:t>』</a:t>
            </a:r>
            <a:r>
              <a:rPr lang="ja-JP" altLang="en-US" sz="1400" dirty="0" smtClean="0"/>
              <a:t>有斐閣</a:t>
            </a:r>
            <a:endParaRPr lang="en-US" altLang="ja-JP" sz="1400" dirty="0" smtClean="0"/>
          </a:p>
          <a:p>
            <a:r>
              <a:rPr lang="ja-JP" altLang="en-US" sz="1400" dirty="0" smtClean="0"/>
              <a:t>・熊田一雄（２００５</a:t>
            </a:r>
            <a:r>
              <a:rPr lang="en-US" altLang="ja-JP" sz="1400" dirty="0" smtClean="0"/>
              <a:t>/</a:t>
            </a:r>
            <a:r>
              <a:rPr lang="ja-JP" altLang="en-US" sz="1400" dirty="0" smtClean="0"/>
              <a:t>０９）</a:t>
            </a:r>
            <a:r>
              <a:rPr lang="en-US" altLang="ja-JP" sz="1400" dirty="0" smtClean="0"/>
              <a:t>『</a:t>
            </a:r>
            <a:r>
              <a:rPr lang="ja-JP" altLang="en-US" sz="1400" dirty="0" smtClean="0"/>
              <a:t>男らしさという病</a:t>
            </a:r>
            <a:r>
              <a:rPr lang="en-US" altLang="ja-JP" sz="1400" dirty="0" smtClean="0"/>
              <a:t>』</a:t>
            </a:r>
            <a:r>
              <a:rPr lang="ja-JP" altLang="en-US" sz="1400" dirty="0" smtClean="0"/>
              <a:t>風​媒​社</a:t>
            </a:r>
            <a:endParaRPr lang="en-US" altLang="ja-JP" sz="1400" dirty="0" smtClean="0"/>
          </a:p>
          <a:p>
            <a:r>
              <a:rPr lang="ja-JP" altLang="en-US" sz="1400" dirty="0" smtClean="0"/>
              <a:t>・ジョージ・Ｌ・モッセ（２００５</a:t>
            </a:r>
            <a:r>
              <a:rPr lang="en-US" altLang="ja-JP" sz="1400" dirty="0" smtClean="0"/>
              <a:t>/</a:t>
            </a:r>
            <a:r>
              <a:rPr lang="ja-JP" altLang="en-US" sz="1400" dirty="0" smtClean="0"/>
              <a:t>０４</a:t>
            </a:r>
            <a:r>
              <a:rPr lang="en-US" altLang="ja-JP" sz="1400" dirty="0" smtClean="0"/>
              <a:t>/</a:t>
            </a:r>
            <a:r>
              <a:rPr lang="ja-JP" altLang="en-US" sz="1400" dirty="0" smtClean="0"/>
              <a:t>０５）細谷実訳</a:t>
            </a:r>
            <a:r>
              <a:rPr lang="en-US" altLang="ja-JP" sz="1400" dirty="0" smtClean="0"/>
              <a:t>『</a:t>
            </a:r>
            <a:r>
              <a:rPr lang="ja-JP" altLang="en-US" sz="1400" dirty="0" smtClean="0"/>
              <a:t>男のイメージ</a:t>
            </a:r>
            <a:r>
              <a:rPr lang="en-US" altLang="ja-JP" sz="1400" dirty="0" smtClean="0"/>
              <a:t>』</a:t>
            </a:r>
            <a:r>
              <a:rPr lang="ja-JP" altLang="en-US" sz="1400" dirty="0" smtClean="0"/>
              <a:t>作品社</a:t>
            </a:r>
            <a:endParaRPr lang="en-US" altLang="ja-JP" sz="1400" dirty="0" smtClean="0"/>
          </a:p>
          <a:p>
            <a:r>
              <a:rPr lang="ja-JP" altLang="en-US" sz="1400" dirty="0" smtClean="0"/>
              <a:t>・田中俊之（２００９</a:t>
            </a:r>
            <a:r>
              <a:rPr lang="en-US" altLang="ja-JP" sz="1400" dirty="0" smtClean="0"/>
              <a:t>/</a:t>
            </a:r>
            <a:r>
              <a:rPr lang="ja-JP" altLang="en-US" sz="1400" dirty="0" smtClean="0"/>
              <a:t>０９）</a:t>
            </a:r>
            <a:r>
              <a:rPr lang="en-US" altLang="ja-JP" sz="1400" dirty="0" smtClean="0"/>
              <a:t>『</a:t>
            </a:r>
            <a:r>
              <a:rPr lang="ja-JP" altLang="en-US" sz="1400" dirty="0" smtClean="0"/>
              <a:t>男性学の新展開</a:t>
            </a:r>
            <a:r>
              <a:rPr lang="en-US" altLang="ja-JP" sz="1400" dirty="0" smtClean="0"/>
              <a:t>』</a:t>
            </a:r>
            <a:r>
              <a:rPr lang="ja-JP" altLang="en-US" sz="1400" dirty="0" smtClean="0"/>
              <a:t>青弓社</a:t>
            </a:r>
            <a:endParaRPr lang="en-US" altLang="ja-JP" sz="1400" dirty="0" smtClean="0"/>
          </a:p>
          <a:p>
            <a:r>
              <a:rPr lang="ja-JP" altLang="en-US" sz="1400" dirty="0" smtClean="0"/>
              <a:t>・深澤真紀（２００９</a:t>
            </a:r>
            <a:r>
              <a:rPr lang="en-US" altLang="ja-JP" sz="1400" dirty="0" smtClean="0"/>
              <a:t>/</a:t>
            </a:r>
            <a:r>
              <a:rPr lang="ja-JP" altLang="en-US" sz="1400" dirty="0" smtClean="0"/>
              <a:t>７</a:t>
            </a:r>
            <a:r>
              <a:rPr lang="en-US" altLang="ja-JP" sz="1400" dirty="0" smtClean="0"/>
              <a:t>/</a:t>
            </a:r>
            <a:r>
              <a:rPr lang="ja-JP" altLang="en-US" sz="1400" dirty="0" smtClean="0"/>
              <a:t>２０）</a:t>
            </a:r>
            <a:r>
              <a:rPr lang="en-US" altLang="ja-JP" sz="1400" dirty="0" smtClean="0"/>
              <a:t>『</a:t>
            </a:r>
            <a:r>
              <a:rPr lang="ja-JP" altLang="en-US" sz="1400" dirty="0" smtClean="0"/>
              <a:t>草食男子世代平成男子図鑑</a:t>
            </a:r>
            <a:r>
              <a:rPr lang="en-US" altLang="ja-JP" sz="1400" dirty="0" smtClean="0"/>
              <a:t>』</a:t>
            </a:r>
            <a:r>
              <a:rPr lang="ja-JP" altLang="en-US" sz="1400" dirty="0" smtClean="0"/>
              <a:t>光文社</a:t>
            </a:r>
            <a:endParaRPr lang="en-US" altLang="ja-JP" sz="1400" dirty="0" smtClean="0"/>
          </a:p>
          <a:p>
            <a:r>
              <a:rPr lang="ja-JP" altLang="en-US" sz="1400" dirty="0" smtClean="0"/>
              <a:t>・ブリジット・ブレナン（２０１０</a:t>
            </a:r>
            <a:r>
              <a:rPr lang="en-US" altLang="ja-JP" sz="1400" dirty="0" smtClean="0"/>
              <a:t>/</a:t>
            </a:r>
            <a:r>
              <a:rPr lang="ja-JP" altLang="en-US" sz="1400" dirty="0" smtClean="0"/>
              <a:t>０６）谷川漣訳</a:t>
            </a:r>
            <a:r>
              <a:rPr lang="en-US" altLang="ja-JP" sz="1400" dirty="0" smtClean="0"/>
              <a:t>『</a:t>
            </a:r>
            <a:r>
              <a:rPr lang="ja-JP" altLang="en-US" sz="1400" dirty="0" smtClean="0"/>
              <a:t>女性のこころをつかむマーケティング</a:t>
            </a:r>
            <a:r>
              <a:rPr lang="en-US" altLang="ja-JP" sz="1400" dirty="0" smtClean="0"/>
              <a:t>』</a:t>
            </a:r>
            <a:r>
              <a:rPr lang="ja-JP" altLang="en-US" sz="1400" dirty="0" smtClean="0"/>
              <a:t>海と月社</a:t>
            </a:r>
            <a:endParaRPr lang="en-US" altLang="ja-JP" sz="1400" dirty="0" smtClean="0"/>
          </a:p>
          <a:p>
            <a:r>
              <a:rPr lang="ja-JP" altLang="en-US" sz="1400" dirty="0" smtClean="0"/>
              <a:t>・マイケル・Ｊ・シルバースタイン（２００９</a:t>
            </a:r>
            <a:r>
              <a:rPr lang="en-US" altLang="ja-JP" sz="1400" dirty="0" smtClean="0"/>
              <a:t>/</a:t>
            </a:r>
            <a:r>
              <a:rPr lang="ja-JP" altLang="en-US" sz="1400" dirty="0" smtClean="0"/>
              <a:t>１２）石原薫訳</a:t>
            </a:r>
            <a:r>
              <a:rPr lang="en-US" altLang="ja-JP" sz="1400" dirty="0" smtClean="0"/>
              <a:t>『</a:t>
            </a:r>
            <a:r>
              <a:rPr lang="ja-JP" altLang="en-US" sz="1400" dirty="0" smtClean="0"/>
              <a:t>ウーマンエコノミー</a:t>
            </a:r>
            <a:r>
              <a:rPr lang="en-US" altLang="ja-JP" sz="1400" dirty="0" smtClean="0"/>
              <a:t>』</a:t>
            </a:r>
            <a:r>
              <a:rPr lang="ja-JP" altLang="en-US" sz="1400" dirty="0" smtClean="0"/>
              <a:t>ダイアモンド社</a:t>
            </a:r>
            <a:endParaRPr lang="en-US" altLang="ja-JP" sz="1400" dirty="0" smtClean="0"/>
          </a:p>
          <a:p>
            <a:r>
              <a:rPr lang="ja-JP" altLang="en-US" sz="1400" dirty="0" smtClean="0"/>
              <a:t>・宮台真司、他（２００９</a:t>
            </a:r>
            <a:r>
              <a:rPr lang="en-US" altLang="ja-JP" sz="1400" dirty="0" smtClean="0"/>
              <a:t>/</a:t>
            </a:r>
            <a:r>
              <a:rPr lang="ja-JP" altLang="en-US" sz="1400" dirty="0" smtClean="0"/>
              <a:t>０９</a:t>
            </a:r>
            <a:r>
              <a:rPr lang="en-US" altLang="ja-JP" sz="1400" dirty="0" smtClean="0"/>
              <a:t>/</a:t>
            </a:r>
            <a:r>
              <a:rPr lang="ja-JP" altLang="en-US" sz="1400" dirty="0" smtClean="0"/>
              <a:t>２５）</a:t>
            </a:r>
            <a:r>
              <a:rPr lang="en-US" altLang="ja-JP" sz="1400" dirty="0" smtClean="0"/>
              <a:t>『</a:t>
            </a:r>
            <a:r>
              <a:rPr lang="ja-JP" altLang="en-US" sz="1400" dirty="0" smtClean="0"/>
              <a:t>男らしさの快楽</a:t>
            </a:r>
            <a:r>
              <a:rPr lang="en-US" altLang="ja-JP" sz="1400" dirty="0" smtClean="0"/>
              <a:t>』</a:t>
            </a:r>
            <a:r>
              <a:rPr lang="ja-JP" altLang="en-US" sz="1400" dirty="0" smtClean="0"/>
              <a:t>勁草書房</a:t>
            </a:r>
            <a:endParaRPr lang="en-US" altLang="ja-JP" sz="1400" dirty="0" smtClean="0"/>
          </a:p>
          <a:p>
            <a:r>
              <a:rPr lang="ja-JP" altLang="en-US" sz="1400" dirty="0" smtClean="0"/>
              <a:t>・森岡正博（２００９</a:t>
            </a:r>
            <a:r>
              <a:rPr lang="en-US" altLang="ja-JP" sz="1400" dirty="0" smtClean="0"/>
              <a:t>/</a:t>
            </a:r>
            <a:r>
              <a:rPr lang="ja-JP" altLang="en-US" sz="1400" dirty="0" smtClean="0"/>
              <a:t>０７</a:t>
            </a:r>
            <a:r>
              <a:rPr lang="en-US" altLang="ja-JP" sz="1400" dirty="0" smtClean="0"/>
              <a:t>/</a:t>
            </a:r>
            <a:r>
              <a:rPr lang="ja-JP" altLang="en-US" sz="1400" dirty="0" smtClean="0"/>
              <a:t>２３）</a:t>
            </a:r>
            <a:r>
              <a:rPr lang="en-US" altLang="ja-JP" sz="1400" dirty="0" smtClean="0"/>
              <a:t>『</a:t>
            </a:r>
            <a:r>
              <a:rPr lang="ja-JP" altLang="en-US" sz="1400" dirty="0" smtClean="0"/>
              <a:t>最後の恋は草食系男子が持ってくる</a:t>
            </a:r>
            <a:r>
              <a:rPr lang="en-US" altLang="ja-JP" sz="1400" dirty="0" smtClean="0"/>
              <a:t>』</a:t>
            </a:r>
            <a:r>
              <a:rPr lang="ja-JP" altLang="en-US" sz="1400" dirty="0" smtClean="0"/>
              <a:t>マガジンハウス</a:t>
            </a:r>
            <a:endParaRPr lang="en-US" altLang="ja-JP" sz="1400" dirty="0" smtClean="0"/>
          </a:p>
          <a:p>
            <a:r>
              <a:rPr lang="ja-JP" altLang="en-US" sz="1400" dirty="0" smtClean="0"/>
              <a:t>・土肥伊都子（２００１）「男性のジェンダー・フリーな被服行動に関する実験的研究」</a:t>
            </a:r>
            <a:endParaRPr lang="en-US" altLang="ja-JP" sz="1400" dirty="0" smtClean="0"/>
          </a:p>
          <a:p>
            <a:r>
              <a:rPr lang="ja-JP" altLang="en-US" sz="1400" dirty="0" smtClean="0"/>
              <a:t>・</a:t>
            </a:r>
            <a:r>
              <a:rPr lang="en-US" altLang="ja-JP" sz="1400" dirty="0" smtClean="0"/>
              <a:t>『</a:t>
            </a:r>
            <a:r>
              <a:rPr lang="ja-JP" altLang="en-US" sz="1400" dirty="0" smtClean="0"/>
              <a:t>２００７年メンズビューティー市場構造研究</a:t>
            </a:r>
            <a:r>
              <a:rPr lang="en-US" altLang="ja-JP" sz="1400" dirty="0" smtClean="0"/>
              <a:t>』</a:t>
            </a:r>
            <a:r>
              <a:rPr lang="ja-JP" altLang="en-US" sz="1400" dirty="0" smtClean="0"/>
              <a:t>（２００７</a:t>
            </a:r>
            <a:r>
              <a:rPr lang="en-US" altLang="ja-JP" sz="1400" dirty="0" smtClean="0"/>
              <a:t>/</a:t>
            </a:r>
            <a:r>
              <a:rPr lang="ja-JP" altLang="en-US" sz="1400" dirty="0" smtClean="0"/>
              <a:t>０３）ＤＥＬＴＡＩ．Ｄ．総合研究所</a:t>
            </a:r>
            <a:endParaRPr lang="en-US" altLang="ja-JP" sz="1400" dirty="0" smtClean="0"/>
          </a:p>
          <a:p>
            <a:r>
              <a:rPr lang="ja-JP" altLang="en-US" sz="1400" dirty="0" smtClean="0"/>
              <a:t>・東京マーケティング本部第二事業部（２０１０）</a:t>
            </a:r>
            <a:r>
              <a:rPr lang="en-US" altLang="ja-JP" sz="1400" dirty="0" smtClean="0"/>
              <a:t>『</a:t>
            </a:r>
            <a:r>
              <a:rPr lang="ja-JP" altLang="en-US" sz="1400" dirty="0" smtClean="0"/>
              <a:t>化粧品マーケティング要覧２０１０Ｎｏ２</a:t>
            </a:r>
            <a:r>
              <a:rPr lang="en-US" altLang="ja-JP" sz="1400" dirty="0" smtClean="0"/>
              <a:t>』</a:t>
            </a:r>
            <a:r>
              <a:rPr lang="ja-JP" altLang="en-US" sz="1400" dirty="0" smtClean="0"/>
              <a:t>富士経済</a:t>
            </a:r>
            <a:endParaRPr lang="en-US" altLang="ja-JP" sz="1400" dirty="0" smtClean="0"/>
          </a:p>
          <a:p>
            <a:r>
              <a:rPr lang="ja-JP" altLang="en-US" sz="1400" dirty="0" smtClean="0"/>
              <a:t>・鈴木傑（２０１０）</a:t>
            </a:r>
            <a:r>
              <a:rPr lang="en-US" altLang="ja-JP" sz="1400" dirty="0" smtClean="0"/>
              <a:t>『</a:t>
            </a:r>
            <a:r>
              <a:rPr lang="ja-JP" altLang="en-US" sz="1400" dirty="0" smtClean="0"/>
              <a:t>調査データに見る“いまどきの若者像”－「草食系男子」と「肉食系女子」は本当か</a:t>
            </a:r>
            <a:r>
              <a:rPr lang="en-US" altLang="ja-JP" sz="1400" dirty="0" smtClean="0"/>
              <a:t>』</a:t>
            </a:r>
          </a:p>
          <a:p>
            <a:r>
              <a:rPr lang="ja-JP" altLang="en-US" sz="1400" dirty="0" smtClean="0"/>
              <a:t>・</a:t>
            </a:r>
            <a:r>
              <a:rPr lang="en-US" altLang="ja-JP" sz="1400" dirty="0" smtClean="0"/>
              <a:t>『</a:t>
            </a:r>
            <a:r>
              <a:rPr lang="ja-JP" altLang="en-US" sz="1400" dirty="0" smtClean="0"/>
              <a:t>マンダムが「ケータイ１０００万画素時代を生き抜くオトコの美肌塾」開催</a:t>
            </a:r>
            <a:r>
              <a:rPr lang="en-US" altLang="ja-JP" sz="1400" dirty="0" smtClean="0"/>
              <a:t>』</a:t>
            </a:r>
            <a:r>
              <a:rPr lang="ja-JP" altLang="en-US" sz="1400" dirty="0" smtClean="0"/>
              <a:t>（２０１０</a:t>
            </a:r>
            <a:r>
              <a:rPr lang="en-US" altLang="ja-JP" sz="1400" dirty="0" smtClean="0"/>
              <a:t>/</a:t>
            </a:r>
            <a:r>
              <a:rPr lang="ja-JP" altLang="en-US" sz="1400" dirty="0" smtClean="0"/>
              <a:t>０５）Ｂｅａｕｔｙ Ｂｕｓｉｎｅｓｓ</a:t>
            </a:r>
            <a:endParaRPr lang="en-US" altLang="ja-JP" sz="1400" dirty="0" smtClean="0"/>
          </a:p>
          <a:p>
            <a:r>
              <a:rPr lang="ja-JP" altLang="en-US" sz="1400" dirty="0" smtClean="0"/>
              <a:t>・守口剛</a:t>
            </a:r>
            <a:r>
              <a:rPr lang="en-US" altLang="ja-JP" sz="1400" dirty="0" smtClean="0"/>
              <a:t>『</a:t>
            </a:r>
            <a:r>
              <a:rPr lang="ja-JP" altLang="en-US" sz="1400" dirty="0" smtClean="0"/>
              <a:t>マイナス面を払拭するためのプロモーションの有効性</a:t>
            </a:r>
            <a:r>
              <a:rPr lang="en-US" altLang="ja-JP" sz="1400" dirty="0" smtClean="0"/>
              <a:t>』</a:t>
            </a:r>
            <a:r>
              <a:rPr lang="ja-JP" altLang="en-US" sz="1400" dirty="0" smtClean="0"/>
              <a:t>（２０１１</a:t>
            </a:r>
            <a:r>
              <a:rPr lang="en-US" altLang="ja-JP" sz="1400" dirty="0" smtClean="0"/>
              <a:t>/</a:t>
            </a:r>
            <a:r>
              <a:rPr lang="ja-JP" altLang="en-US" sz="1400" dirty="0" smtClean="0"/>
              <a:t>０５）販促会議</a:t>
            </a:r>
            <a:endParaRPr lang="en-US" altLang="ja-JP" sz="1400" dirty="0" smtClean="0"/>
          </a:p>
          <a:p>
            <a:r>
              <a:rPr lang="ja-JP" altLang="en-US" sz="1400" dirty="0" smtClean="0"/>
              <a:t>・守口剛</a:t>
            </a:r>
            <a:r>
              <a:rPr lang="en-US" altLang="ja-JP" sz="1400" dirty="0" smtClean="0"/>
              <a:t>『</a:t>
            </a:r>
            <a:r>
              <a:rPr lang="ja-JP" altLang="en-US" sz="1400" dirty="0" smtClean="0"/>
              <a:t>顧客の購買動機を刺激するプロモーション</a:t>
            </a:r>
            <a:r>
              <a:rPr lang="en-US" altLang="ja-JP" sz="1400" dirty="0" smtClean="0"/>
              <a:t>』</a:t>
            </a:r>
            <a:r>
              <a:rPr lang="ja-JP" altLang="en-US" sz="1400" dirty="0" smtClean="0"/>
              <a:t>（２０１０</a:t>
            </a:r>
            <a:r>
              <a:rPr lang="en-US" altLang="ja-JP" sz="1400" dirty="0" smtClean="0"/>
              <a:t>/</a:t>
            </a:r>
            <a:r>
              <a:rPr lang="ja-JP" altLang="en-US" sz="1400" dirty="0" smtClean="0"/>
              <a:t>０８）販促会議</a:t>
            </a:r>
            <a:endParaRPr lang="en-US" altLang="ja-JP" sz="1400" dirty="0" smtClean="0"/>
          </a:p>
          <a:p>
            <a:r>
              <a:rPr lang="ja-JP" altLang="en-US" sz="1400" dirty="0" smtClean="0"/>
              <a:t>・広野彩子</a:t>
            </a:r>
            <a:r>
              <a:rPr lang="en-US" altLang="ja-JP" sz="1400" dirty="0" smtClean="0"/>
              <a:t>『</a:t>
            </a:r>
            <a:r>
              <a:rPr lang="ja-JP" altLang="en-US" sz="1400" dirty="0" smtClean="0"/>
              <a:t>ヴィトンよ、汝はなぜそこまで強いのか</a:t>
            </a:r>
            <a:r>
              <a:rPr lang="en-US" altLang="ja-JP" sz="1400" dirty="0" smtClean="0"/>
              <a:t>』</a:t>
            </a:r>
            <a:r>
              <a:rPr lang="ja-JP" altLang="en-US" sz="1400" dirty="0" smtClean="0"/>
              <a:t>（２００１</a:t>
            </a:r>
            <a:r>
              <a:rPr lang="en-US" altLang="ja-JP" sz="1400" dirty="0" smtClean="0"/>
              <a:t>/</a:t>
            </a:r>
            <a:r>
              <a:rPr lang="ja-JP" altLang="en-US" sz="1400" dirty="0" smtClean="0"/>
              <a:t>０２</a:t>
            </a:r>
            <a:r>
              <a:rPr lang="en-US" altLang="ja-JP" sz="1400" dirty="0" smtClean="0"/>
              <a:t>/</a:t>
            </a:r>
            <a:r>
              <a:rPr lang="ja-JP" altLang="en-US" sz="1400" dirty="0" smtClean="0"/>
              <a:t>２６）日経ビジネス</a:t>
            </a:r>
            <a:endParaRPr lang="en-US" altLang="ja-JP" sz="1400" dirty="0" smtClean="0"/>
          </a:p>
          <a:p>
            <a:r>
              <a:rPr lang="ja-JP" altLang="en-US" sz="1400" dirty="0" smtClean="0"/>
              <a:t>・</a:t>
            </a:r>
            <a:r>
              <a:rPr lang="en-US" altLang="ja-JP" sz="1400" dirty="0" smtClean="0"/>
              <a:t>『</a:t>
            </a:r>
            <a:r>
              <a:rPr lang="ja-JP" altLang="en-US" sz="1400" dirty="0" smtClean="0"/>
              <a:t>「優遇」「限定」でオトコの意欲喚起を</a:t>
            </a:r>
            <a:r>
              <a:rPr lang="en-US" altLang="ja-JP" sz="1400" dirty="0" smtClean="0"/>
              <a:t>』</a:t>
            </a:r>
            <a:r>
              <a:rPr lang="ja-JP" altLang="en-US" sz="1400" dirty="0" smtClean="0"/>
              <a:t>（２０１１</a:t>
            </a:r>
            <a:r>
              <a:rPr lang="en-US" altLang="ja-JP" sz="1400" dirty="0" smtClean="0"/>
              <a:t>/</a:t>
            </a:r>
            <a:r>
              <a:rPr lang="ja-JP" altLang="en-US" sz="1400" dirty="0" smtClean="0"/>
              <a:t>０１）日経消費ウォッチャー</a:t>
            </a:r>
            <a:endParaRPr lang="en-US" altLang="ja-JP" sz="1400"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67</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27</a:t>
            </a:r>
            <a:endParaRPr lang="ja-JP" altLang="en-US" sz="3200" dirty="0">
              <a:latin typeface="HGS創英角ｺﾞｼｯｸUB" pitchFamily="50" charset="-128"/>
              <a:ea typeface="HGS創英角ｺﾞｼｯｸUB" pitchFamily="50" charset="-128"/>
            </a:endParaRP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参考</a:t>
            </a:r>
            <a:r>
              <a:rPr lang="ja-JP" altLang="en-US" dirty="0">
                <a:latin typeface="HGP創英角ｺﾞｼｯｸUB" pitchFamily="50" charset="-128"/>
                <a:ea typeface="HGP創英角ｺﾞｼｯｸUB" pitchFamily="50" charset="-128"/>
              </a:rPr>
              <a:t>文献</a:t>
            </a:r>
            <a:endParaRPr lang="en-US" altLang="ja-JP" dirty="0" smtClean="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本研究に</a:t>
            </a:r>
            <a:r>
              <a:rPr lang="ja-JP" altLang="en-US" sz="2800" dirty="0" smtClean="0">
                <a:latin typeface="HGP創英角ｺﾞｼｯｸUB" pitchFamily="50" charset="-128"/>
                <a:ea typeface="HGP創英角ｺﾞｼｯｸUB" pitchFamily="50" charset="-128"/>
              </a:rPr>
              <a:t>おける参考書籍</a:t>
            </a:r>
            <a:endParaRPr lang="ja-JP" altLang="en-US" sz="2800" dirty="0">
              <a:latin typeface="HGP創英角ｺﾞｼｯｸUB" pitchFamily="50" charset="-128"/>
              <a:ea typeface="HGP創英角ｺﾞｼｯｸUB" pitchFamily="50" charset="-128"/>
            </a:endParaRPr>
          </a:p>
        </p:txBody>
      </p:sp>
      <p:sp>
        <p:nvSpPr>
          <p:cNvPr id="12" name="テキスト ボックス 11"/>
          <p:cNvSpPr txBox="1"/>
          <p:nvPr/>
        </p:nvSpPr>
        <p:spPr>
          <a:xfrm>
            <a:off x="11372" y="1071546"/>
            <a:ext cx="9132628" cy="5970865"/>
          </a:xfrm>
          <a:prstGeom prst="rect">
            <a:avLst/>
          </a:prstGeom>
          <a:noFill/>
        </p:spPr>
        <p:txBody>
          <a:bodyPr wrap="square" rtlCol="0">
            <a:spAutoFit/>
          </a:bodyPr>
          <a:lstStyle/>
          <a:p>
            <a:r>
              <a:rPr kumimoji="1" lang="ja-JP" altLang="en-US" sz="1400" dirty="0" smtClean="0"/>
              <a:t>・安藤哲也</a:t>
            </a:r>
            <a:r>
              <a:rPr kumimoji="1" lang="en-US" altLang="ja-JP" sz="1400" dirty="0" smtClean="0"/>
              <a:t>『</a:t>
            </a:r>
            <a:r>
              <a:rPr kumimoji="1" lang="ja-JP" altLang="en-US" sz="1400" dirty="0" smtClean="0"/>
              <a:t>男性の育児参加で企業が変わり、社会が変わる。子育てを楽しむ「イクメン」の今</a:t>
            </a:r>
            <a:r>
              <a:rPr kumimoji="1" lang="en-US" altLang="ja-JP" sz="1400" dirty="0" smtClean="0"/>
              <a:t>』</a:t>
            </a:r>
            <a:r>
              <a:rPr lang="ja-JP" altLang="en-US" sz="1400" dirty="0" smtClean="0"/>
              <a:t>（２０１０</a:t>
            </a:r>
            <a:r>
              <a:rPr lang="en-US" altLang="ja-JP" sz="1400" dirty="0" smtClean="0"/>
              <a:t>/</a:t>
            </a:r>
            <a:r>
              <a:rPr lang="ja-JP" altLang="en-US" sz="1400" dirty="0" smtClean="0"/>
              <a:t>１２</a:t>
            </a:r>
            <a:r>
              <a:rPr lang="en-US" altLang="ja-JP" sz="1400" dirty="0" smtClean="0"/>
              <a:t>/</a:t>
            </a:r>
            <a:r>
              <a:rPr lang="ja-JP" altLang="en-US" sz="1400" dirty="0" smtClean="0"/>
              <a:t>１５）</a:t>
            </a:r>
            <a:r>
              <a:rPr kumimoji="1" lang="ja-JP" altLang="en-US" sz="1400" dirty="0" smtClean="0"/>
              <a:t>宣伝会議</a:t>
            </a:r>
            <a:endParaRPr kumimoji="1" lang="en-US" altLang="ja-JP" sz="1400" dirty="0" smtClean="0"/>
          </a:p>
          <a:p>
            <a:r>
              <a:rPr lang="ja-JP" altLang="en-US" sz="1400" dirty="0" smtClean="0"/>
              <a:t>・酒井光雄</a:t>
            </a:r>
            <a:r>
              <a:rPr lang="en-US" altLang="ja-JP" sz="1400" dirty="0" smtClean="0"/>
              <a:t>『</a:t>
            </a:r>
            <a:r>
              <a:rPr lang="ja-JP" altLang="en-US" sz="1400" dirty="0" smtClean="0"/>
              <a:t>特集・蘇るメンズマーケット、眠りから覚めた男性市場</a:t>
            </a:r>
            <a:r>
              <a:rPr lang="en-US" altLang="ja-JP" sz="1400" dirty="0" smtClean="0"/>
              <a:t>』</a:t>
            </a:r>
            <a:r>
              <a:rPr lang="ja-JP" altLang="en-US" sz="1400" dirty="0" smtClean="0"/>
              <a:t>（２００６</a:t>
            </a:r>
            <a:r>
              <a:rPr lang="en-US" altLang="ja-JP" sz="1400" dirty="0" smtClean="0"/>
              <a:t>/</a:t>
            </a:r>
            <a:r>
              <a:rPr lang="ja-JP" altLang="en-US" sz="1400" dirty="0" smtClean="0"/>
              <a:t>１１）ＳＣ　ＪＡＰＡＮ　ＴＯＤＡＹ</a:t>
            </a:r>
            <a:endParaRPr lang="en-US" altLang="ja-JP" sz="1400" dirty="0" smtClean="0"/>
          </a:p>
          <a:p>
            <a:r>
              <a:rPr kumimoji="1" lang="ja-JP" altLang="en-US" sz="1400" dirty="0" smtClean="0"/>
              <a:t>・小林勝司</a:t>
            </a:r>
            <a:r>
              <a:rPr kumimoji="1" lang="en-US" altLang="ja-JP" sz="1400" dirty="0" smtClean="0"/>
              <a:t>『</a:t>
            </a:r>
            <a:r>
              <a:rPr kumimoji="1" lang="ja-JP" altLang="en-US" sz="1400" dirty="0" smtClean="0"/>
              <a:t>モノを買わない、欲しがらない。「消費しない世代」と呼ばれる２０代の欲求</a:t>
            </a:r>
            <a:r>
              <a:rPr kumimoji="1" lang="en-US" altLang="ja-JP" sz="1400" dirty="0" smtClean="0"/>
              <a:t>』</a:t>
            </a:r>
            <a:r>
              <a:rPr kumimoji="1" lang="ja-JP" altLang="en-US" sz="1400" dirty="0" smtClean="0"/>
              <a:t>（２０１０</a:t>
            </a:r>
            <a:r>
              <a:rPr kumimoji="1" lang="en-US" altLang="ja-JP" sz="1400" dirty="0" smtClean="0"/>
              <a:t>/</a:t>
            </a:r>
            <a:r>
              <a:rPr kumimoji="1" lang="ja-JP" altLang="en-US" sz="1400" dirty="0" smtClean="0"/>
              <a:t>１２</a:t>
            </a:r>
            <a:r>
              <a:rPr kumimoji="1" lang="en-US" altLang="ja-JP" sz="1400" dirty="0" smtClean="0"/>
              <a:t>/</a:t>
            </a:r>
            <a:r>
              <a:rPr kumimoji="1" lang="ja-JP" altLang="en-US" sz="1400" dirty="0" smtClean="0"/>
              <a:t>１５）宣伝会議</a:t>
            </a:r>
            <a:endParaRPr kumimoji="1" lang="en-US" altLang="ja-JP" sz="1400" dirty="0" smtClean="0"/>
          </a:p>
          <a:p>
            <a:r>
              <a:rPr lang="ja-JP" altLang="en-US" sz="1400" dirty="0" smtClean="0"/>
              <a:t>・</a:t>
            </a:r>
            <a:r>
              <a:rPr lang="en-US" altLang="ja-JP" sz="1400" dirty="0" smtClean="0"/>
              <a:t>『</a:t>
            </a:r>
            <a:r>
              <a:rPr lang="ja-JP" altLang="en-US" sz="1400" dirty="0" smtClean="0"/>
              <a:t>徹底的なリサーチのもと「告白」に関するコンテクストを構築</a:t>
            </a:r>
            <a:r>
              <a:rPr lang="en-US" altLang="ja-JP" sz="1400" dirty="0" smtClean="0"/>
              <a:t>』</a:t>
            </a:r>
            <a:r>
              <a:rPr lang="ja-JP" altLang="en-US" sz="1400" dirty="0" smtClean="0"/>
              <a:t>（２０１１</a:t>
            </a:r>
            <a:r>
              <a:rPr lang="en-US" altLang="ja-JP" sz="1400" dirty="0" smtClean="0"/>
              <a:t>/</a:t>
            </a:r>
            <a:r>
              <a:rPr lang="ja-JP" altLang="en-US" sz="1400" dirty="0" smtClean="0"/>
              <a:t>０６</a:t>
            </a:r>
            <a:r>
              <a:rPr lang="en-US" altLang="ja-JP" sz="1400" dirty="0" smtClean="0"/>
              <a:t>/</a:t>
            </a:r>
            <a:r>
              <a:rPr lang="ja-JP" altLang="en-US" sz="1400" dirty="0" smtClean="0"/>
              <a:t>０１）宣伝会議</a:t>
            </a:r>
            <a:endParaRPr lang="en-US" altLang="ja-JP" sz="1400" dirty="0" smtClean="0"/>
          </a:p>
          <a:p>
            <a:r>
              <a:rPr kumimoji="1" lang="ja-JP" altLang="en-US" sz="1400" dirty="0" smtClean="0"/>
              <a:t>・</a:t>
            </a:r>
            <a:r>
              <a:rPr kumimoji="1" lang="en-US" altLang="ja-JP" sz="1400" dirty="0" smtClean="0"/>
              <a:t>『</a:t>
            </a:r>
            <a:r>
              <a:rPr kumimoji="1" lang="ja-JP" altLang="en-US" sz="1400" dirty="0" smtClean="0"/>
              <a:t>広告主にも必要な“コンテンツ夢中にさせる”視点</a:t>
            </a:r>
            <a:r>
              <a:rPr kumimoji="1" lang="en-US" altLang="ja-JP" sz="1400" dirty="0" smtClean="0"/>
              <a:t>』</a:t>
            </a:r>
            <a:r>
              <a:rPr kumimoji="1" lang="ja-JP" altLang="en-US" sz="1400" dirty="0" smtClean="0"/>
              <a:t>（２０１１</a:t>
            </a:r>
            <a:r>
              <a:rPr kumimoji="1" lang="en-US" altLang="ja-JP" sz="1400" dirty="0" smtClean="0"/>
              <a:t>/</a:t>
            </a:r>
            <a:r>
              <a:rPr kumimoji="1" lang="ja-JP" altLang="en-US" sz="1400" dirty="0" smtClean="0"/>
              <a:t>１２</a:t>
            </a:r>
            <a:r>
              <a:rPr kumimoji="1" lang="en-US" altLang="ja-JP" sz="1400" dirty="0" smtClean="0"/>
              <a:t>/</a:t>
            </a:r>
            <a:r>
              <a:rPr kumimoji="1" lang="ja-JP" altLang="en-US" sz="1400" dirty="0" smtClean="0"/>
              <a:t>１５）宣伝会議</a:t>
            </a:r>
            <a:endParaRPr kumimoji="1" lang="en-US" altLang="ja-JP" sz="1400" dirty="0" smtClean="0"/>
          </a:p>
          <a:p>
            <a:r>
              <a:rPr lang="ja-JP" altLang="en-US" sz="1400" dirty="0" smtClean="0"/>
              <a:t>・</a:t>
            </a:r>
            <a:r>
              <a:rPr lang="en-US" altLang="ja-JP" sz="1400" dirty="0" smtClean="0"/>
              <a:t>『</a:t>
            </a:r>
            <a:r>
              <a:rPr lang="ja-JP" altLang="en-US" sz="1400" dirty="0" smtClean="0"/>
              <a:t>日本の経済を元気にする頼みの綱はアラフォー女子が持っている！</a:t>
            </a:r>
            <a:r>
              <a:rPr lang="en-US" altLang="ja-JP" sz="1400" dirty="0" smtClean="0"/>
              <a:t>』</a:t>
            </a:r>
            <a:r>
              <a:rPr lang="ja-JP" altLang="en-US" sz="1400" dirty="0" smtClean="0"/>
              <a:t>（２０１１</a:t>
            </a:r>
            <a:r>
              <a:rPr lang="en-US" altLang="ja-JP" sz="1400" dirty="0" smtClean="0"/>
              <a:t>/</a:t>
            </a:r>
            <a:r>
              <a:rPr lang="ja-JP" altLang="en-US" sz="1400" dirty="0" smtClean="0"/>
              <a:t>０８</a:t>
            </a:r>
            <a:r>
              <a:rPr lang="en-US" altLang="ja-JP" sz="1400" dirty="0" smtClean="0"/>
              <a:t>/</a:t>
            </a:r>
            <a:r>
              <a:rPr lang="ja-JP" altLang="en-US" sz="1400" dirty="0" smtClean="0"/>
              <a:t>０１）宣伝会議</a:t>
            </a:r>
            <a:endParaRPr lang="en-US" altLang="ja-JP" sz="1400" dirty="0" smtClean="0"/>
          </a:p>
          <a:p>
            <a:r>
              <a:rPr kumimoji="1" lang="ja-JP" altLang="en-US" sz="1400" dirty="0" smtClean="0"/>
              <a:t>・</a:t>
            </a:r>
            <a:r>
              <a:rPr kumimoji="1" lang="en-US" altLang="ja-JP" sz="1400" dirty="0" smtClean="0"/>
              <a:t>『</a:t>
            </a:r>
            <a:r>
              <a:rPr kumimoji="1" lang="ja-JP" altLang="en-US" sz="1400" dirty="0" smtClean="0"/>
              <a:t>「時短」と「手抜き」は似て非なるものスマート消費市場をけん引する女性たち</a:t>
            </a:r>
            <a:r>
              <a:rPr kumimoji="1" lang="en-US" altLang="ja-JP" sz="1400" dirty="0" smtClean="0"/>
              <a:t>』</a:t>
            </a:r>
            <a:r>
              <a:rPr kumimoji="1" lang="ja-JP" altLang="en-US" sz="1400" dirty="0" smtClean="0"/>
              <a:t>（２０１１</a:t>
            </a:r>
            <a:r>
              <a:rPr kumimoji="1" lang="en-US" altLang="ja-JP" sz="1400" dirty="0" smtClean="0"/>
              <a:t>/</a:t>
            </a:r>
            <a:r>
              <a:rPr kumimoji="1" lang="ja-JP" altLang="en-US" sz="1400" dirty="0" smtClean="0"/>
              <a:t>０２</a:t>
            </a:r>
            <a:r>
              <a:rPr kumimoji="1" lang="en-US" altLang="ja-JP" sz="1400" dirty="0" smtClean="0"/>
              <a:t>/</a:t>
            </a:r>
            <a:r>
              <a:rPr kumimoji="1" lang="ja-JP" altLang="en-US" sz="1400" dirty="0" smtClean="0"/>
              <a:t>１５）宣伝会議</a:t>
            </a:r>
            <a:endParaRPr kumimoji="1" lang="en-US" altLang="ja-JP" sz="1400" dirty="0" smtClean="0"/>
          </a:p>
          <a:p>
            <a:r>
              <a:rPr lang="ja-JP" altLang="en-US" sz="1400" dirty="0" smtClean="0"/>
              <a:t>・宮城美幸</a:t>
            </a:r>
            <a:r>
              <a:rPr lang="en-US" altLang="ja-JP" sz="1400" dirty="0" smtClean="0"/>
              <a:t>『</a:t>
            </a:r>
            <a:r>
              <a:rPr lang="ja-JP" altLang="en-US" sz="1400" dirty="0" smtClean="0"/>
              <a:t>年齢を超えてアクティブな活動を目指すアラフォー・アラフィフ世代</a:t>
            </a:r>
            <a:r>
              <a:rPr lang="en-US" altLang="ja-JP" sz="1400" dirty="0" smtClean="0"/>
              <a:t>』</a:t>
            </a:r>
            <a:r>
              <a:rPr lang="ja-JP" altLang="en-US" sz="1400" dirty="0" smtClean="0"/>
              <a:t>（２０１１</a:t>
            </a:r>
            <a:r>
              <a:rPr lang="en-US" altLang="ja-JP" sz="1400" dirty="0" smtClean="0"/>
              <a:t>/</a:t>
            </a:r>
            <a:r>
              <a:rPr lang="ja-JP" altLang="en-US" sz="1400" dirty="0" smtClean="0"/>
              <a:t>０８</a:t>
            </a:r>
            <a:r>
              <a:rPr lang="en-US" altLang="ja-JP" sz="1400" dirty="0" smtClean="0"/>
              <a:t>/</a:t>
            </a:r>
            <a:r>
              <a:rPr lang="ja-JP" altLang="en-US" sz="1400" dirty="0" smtClean="0"/>
              <a:t>０１）宣伝会議</a:t>
            </a:r>
            <a:endParaRPr lang="en-US" altLang="ja-JP" sz="1400" dirty="0" smtClean="0"/>
          </a:p>
          <a:p>
            <a:r>
              <a:rPr kumimoji="1" lang="ja-JP" altLang="en-US" sz="1400" dirty="0" smtClean="0"/>
              <a:t>・中村洋介</a:t>
            </a:r>
            <a:r>
              <a:rPr kumimoji="1" lang="en-US" altLang="ja-JP" sz="1400" dirty="0" smtClean="0"/>
              <a:t>『</a:t>
            </a:r>
            <a:r>
              <a:rPr kumimoji="1" lang="ja-JP" altLang="en-US" sz="1400" dirty="0" smtClean="0"/>
              <a:t>ヒットの消費心理学</a:t>
            </a:r>
            <a:r>
              <a:rPr kumimoji="1" lang="en-US" altLang="ja-JP" sz="1400" dirty="0" smtClean="0"/>
              <a:t>』</a:t>
            </a:r>
            <a:r>
              <a:rPr kumimoji="1" lang="ja-JP" altLang="en-US" sz="1400" dirty="0" smtClean="0"/>
              <a:t>（２０１０</a:t>
            </a:r>
            <a:r>
              <a:rPr kumimoji="1" lang="en-US" altLang="ja-JP" sz="1400" dirty="0" smtClean="0"/>
              <a:t>/</a:t>
            </a:r>
            <a:r>
              <a:rPr kumimoji="1" lang="ja-JP" altLang="en-US" sz="1400" dirty="0" smtClean="0"/>
              <a:t>０５）日経消費ウォッチャー</a:t>
            </a:r>
            <a:endParaRPr kumimoji="1" lang="en-US" altLang="ja-JP" sz="1400" dirty="0" smtClean="0"/>
          </a:p>
          <a:p>
            <a:r>
              <a:rPr lang="ja-JP" altLang="en-US" sz="1400" dirty="0" smtClean="0"/>
              <a:t>・</a:t>
            </a:r>
            <a:r>
              <a:rPr lang="en-US" altLang="ja-JP" sz="1400" dirty="0" smtClean="0"/>
              <a:t>『</a:t>
            </a:r>
            <a:r>
              <a:rPr lang="ja-JP" altLang="en-US" sz="1400" dirty="0" smtClean="0"/>
              <a:t>第２回子供生活実態基本調査</a:t>
            </a:r>
            <a:r>
              <a:rPr lang="en-US" altLang="ja-JP" sz="1400" dirty="0" smtClean="0"/>
              <a:t>』</a:t>
            </a:r>
            <a:r>
              <a:rPr lang="ja-JP" altLang="en-US" sz="1400" dirty="0" smtClean="0"/>
              <a:t>（２０１０</a:t>
            </a:r>
            <a:r>
              <a:rPr lang="en-US" altLang="ja-JP" sz="1400" dirty="0" smtClean="0"/>
              <a:t>/</a:t>
            </a:r>
            <a:r>
              <a:rPr lang="ja-JP" altLang="en-US" sz="1400" dirty="0" smtClean="0"/>
              <a:t>０４）日経消費ウォッチャー</a:t>
            </a:r>
            <a:endParaRPr lang="en-US" altLang="ja-JP" sz="1400" dirty="0" smtClean="0"/>
          </a:p>
          <a:p>
            <a:r>
              <a:rPr lang="ja-JP" altLang="en-US" sz="1400" dirty="0" smtClean="0"/>
              <a:t>・</a:t>
            </a:r>
            <a:r>
              <a:rPr lang="en-US" altLang="ja-JP" sz="1400" dirty="0" smtClean="0"/>
              <a:t>『</a:t>
            </a:r>
            <a:r>
              <a:rPr lang="ja-JP" altLang="en-US" sz="1400" dirty="0" smtClean="0"/>
              <a:t>ゆとり世代の消費呼び起こし法</a:t>
            </a:r>
            <a:r>
              <a:rPr lang="en-US" altLang="ja-JP" sz="1400" dirty="0" smtClean="0"/>
              <a:t>』</a:t>
            </a:r>
            <a:r>
              <a:rPr lang="ja-JP" altLang="en-US" sz="1400" dirty="0" smtClean="0"/>
              <a:t>（２０１０</a:t>
            </a:r>
            <a:r>
              <a:rPr lang="en-US" altLang="ja-JP" sz="1400" dirty="0" smtClean="0"/>
              <a:t>/</a:t>
            </a:r>
            <a:r>
              <a:rPr lang="ja-JP" altLang="en-US" sz="1400" dirty="0" smtClean="0"/>
              <a:t>１０）日経消費ウォッチャー</a:t>
            </a:r>
            <a:endParaRPr lang="en-US" altLang="ja-JP" sz="1400" dirty="0" smtClean="0"/>
          </a:p>
          <a:p>
            <a:r>
              <a:rPr lang="ja-JP" altLang="en-US" sz="1400" dirty="0" smtClean="0"/>
              <a:t>・野沢澄人</a:t>
            </a:r>
            <a:r>
              <a:rPr lang="en-US" altLang="ja-JP" sz="1400" dirty="0" smtClean="0"/>
              <a:t>『</a:t>
            </a:r>
            <a:r>
              <a:rPr lang="ja-JP" altLang="en-US" sz="1400" dirty="0" smtClean="0"/>
              <a:t>草食男子現</a:t>
            </a:r>
            <a:r>
              <a:rPr lang="ja-JP" altLang="en-US" sz="1400" dirty="0" err="1" smtClean="0"/>
              <a:t>る</a:t>
            </a:r>
            <a:r>
              <a:rPr lang="ja-JP" altLang="en-US" sz="1400" dirty="0" smtClean="0"/>
              <a:t>！～消えゆく「男らしさ」「女らしさ」～？</a:t>
            </a:r>
            <a:r>
              <a:rPr lang="en-US" altLang="ja-JP" sz="1400" dirty="0" smtClean="0"/>
              <a:t>』</a:t>
            </a:r>
            <a:r>
              <a:rPr lang="ja-JP" altLang="en-US" sz="1400" dirty="0" smtClean="0"/>
              <a:t>（２００９</a:t>
            </a:r>
            <a:r>
              <a:rPr lang="en-US" altLang="ja-JP" sz="1400" dirty="0" smtClean="0"/>
              <a:t>/</a:t>
            </a:r>
            <a:r>
              <a:rPr lang="ja-JP" altLang="en-US" sz="1400" dirty="0" smtClean="0"/>
              <a:t>０９）ＴＯＫＩＯテキゴトロジー</a:t>
            </a:r>
            <a:endParaRPr kumimoji="1" lang="en-US" altLang="ja-JP" sz="1400" dirty="0" smtClean="0"/>
          </a:p>
          <a:p>
            <a:r>
              <a:rPr kumimoji="1" lang="ja-JP" altLang="en-US" sz="1400" dirty="0" smtClean="0"/>
              <a:t>・金田すみれ</a:t>
            </a:r>
            <a:r>
              <a:rPr kumimoji="1" lang="en-US" altLang="ja-JP" sz="1400" dirty="0" smtClean="0"/>
              <a:t>『</a:t>
            </a:r>
            <a:r>
              <a:rPr kumimoji="1" lang="ja-JP" altLang="en-US" sz="1400" dirty="0" smtClean="0"/>
              <a:t>体の美しさに関する研究（その１７）</a:t>
            </a:r>
            <a:r>
              <a:rPr kumimoji="1" lang="en-US" altLang="ja-JP" sz="1400" dirty="0" smtClean="0"/>
              <a:t>』</a:t>
            </a:r>
            <a:r>
              <a:rPr kumimoji="1" lang="ja-JP" altLang="en-US" sz="1400" dirty="0" smtClean="0"/>
              <a:t>（２００７）</a:t>
            </a:r>
            <a:endParaRPr kumimoji="1" lang="en-US" altLang="ja-JP" sz="1400" dirty="0" smtClean="0"/>
          </a:p>
          <a:p>
            <a:r>
              <a:rPr lang="ja-JP" altLang="en-US" sz="1400" dirty="0" smtClean="0"/>
              <a:t>・金田すみれ</a:t>
            </a:r>
            <a:r>
              <a:rPr lang="en-US" altLang="ja-JP" sz="1400" dirty="0" smtClean="0"/>
              <a:t>『</a:t>
            </a:r>
            <a:r>
              <a:rPr lang="ja-JP" altLang="en-US" sz="1400" dirty="0" smtClean="0"/>
              <a:t>体の美しさに関する研究（その１８）</a:t>
            </a:r>
            <a:r>
              <a:rPr lang="en-US" altLang="ja-JP" sz="1400" dirty="0" smtClean="0"/>
              <a:t>』</a:t>
            </a:r>
            <a:r>
              <a:rPr lang="ja-JP" altLang="en-US" sz="1400" dirty="0" smtClean="0"/>
              <a:t>（２００８）</a:t>
            </a:r>
            <a:endParaRPr kumimoji="1" lang="en-US" altLang="ja-JP" sz="1400" dirty="0" smtClean="0"/>
          </a:p>
          <a:p>
            <a:r>
              <a:rPr lang="ja-JP" altLang="en-US" sz="1400" dirty="0" smtClean="0"/>
              <a:t>・</a:t>
            </a:r>
            <a:r>
              <a:rPr lang="en-US" altLang="ja-JP" sz="1400" dirty="0" smtClean="0"/>
              <a:t>『</a:t>
            </a:r>
            <a:r>
              <a:rPr lang="ja-JP" altLang="en-US" sz="1400" dirty="0" smtClean="0"/>
              <a:t>日経おとなのＯＦＦ森田聡子編集長のオトナ行動学</a:t>
            </a:r>
            <a:r>
              <a:rPr lang="en-US" altLang="ja-JP" sz="1400" dirty="0" smtClean="0"/>
              <a:t>』</a:t>
            </a:r>
            <a:r>
              <a:rPr lang="ja-JP" altLang="en-US" sz="1400" dirty="0" smtClean="0"/>
              <a:t>（２０１１</a:t>
            </a:r>
            <a:r>
              <a:rPr lang="en-US" altLang="ja-JP" sz="1400" dirty="0" smtClean="0"/>
              <a:t>/</a:t>
            </a:r>
            <a:r>
              <a:rPr lang="ja-JP" altLang="en-US" sz="1400" dirty="0" smtClean="0"/>
              <a:t>０７</a:t>
            </a:r>
            <a:r>
              <a:rPr lang="en-US" altLang="ja-JP" sz="1400" dirty="0" smtClean="0"/>
              <a:t>/</a:t>
            </a:r>
            <a:r>
              <a:rPr lang="ja-JP" altLang="en-US" sz="1400" dirty="0" smtClean="0"/>
              <a:t>２９）日本経済新聞</a:t>
            </a:r>
            <a:endParaRPr kumimoji="1" lang="en-US" altLang="ja-JP" sz="1400" dirty="0" smtClean="0"/>
          </a:p>
          <a:p>
            <a:r>
              <a:rPr kumimoji="1" lang="ja-JP" altLang="en-US" sz="1400" dirty="0" smtClean="0"/>
              <a:t>・</a:t>
            </a:r>
            <a:r>
              <a:rPr lang="en-US" altLang="ja-JP" sz="1400" dirty="0" smtClean="0"/>
              <a:t>『</a:t>
            </a:r>
            <a:r>
              <a:rPr lang="ja-JP" altLang="en-US" sz="1400" dirty="0" smtClean="0"/>
              <a:t>スイーツ男が市場を拡大する？横浜・スイーツビジネス最新事情</a:t>
            </a:r>
            <a:r>
              <a:rPr lang="en-US" altLang="ja-JP" sz="1400" dirty="0" smtClean="0"/>
              <a:t>』</a:t>
            </a:r>
            <a:r>
              <a:rPr lang="ja-JP" altLang="en-US" sz="1400" dirty="0" smtClean="0"/>
              <a:t>（２０１１</a:t>
            </a:r>
            <a:r>
              <a:rPr lang="en-US" altLang="ja-JP" sz="1400" dirty="0" smtClean="0"/>
              <a:t>/</a:t>
            </a:r>
            <a:r>
              <a:rPr lang="ja-JP" altLang="en-US" sz="1400" dirty="0" smtClean="0"/>
              <a:t>０９</a:t>
            </a:r>
            <a:r>
              <a:rPr lang="en-US" altLang="ja-JP" sz="1400" dirty="0" smtClean="0"/>
              <a:t>/</a:t>
            </a:r>
            <a:r>
              <a:rPr lang="ja-JP" altLang="en-US" sz="1400" dirty="0" smtClean="0"/>
              <a:t>０２）ヨコハマ経済新聞</a:t>
            </a:r>
            <a:endParaRPr lang="en-US" altLang="ja-JP" sz="1400" dirty="0" smtClean="0"/>
          </a:p>
          <a:p>
            <a:r>
              <a:rPr lang="ja-JP" altLang="en-US" sz="1400" dirty="0" smtClean="0"/>
              <a:t>・</a:t>
            </a:r>
            <a:r>
              <a:rPr lang="en-US" altLang="ja-JP" sz="1400" dirty="0" smtClean="0"/>
              <a:t>『</a:t>
            </a:r>
            <a:r>
              <a:rPr lang="ja-JP" altLang="en-US" sz="1400" dirty="0" smtClean="0"/>
              <a:t>きれいなお兄さん街に</a:t>
            </a:r>
            <a:r>
              <a:rPr lang="en-US" altLang="ja-JP" sz="1400" dirty="0" smtClean="0"/>
              <a:t>』</a:t>
            </a:r>
            <a:r>
              <a:rPr lang="ja-JP" altLang="en-US" sz="1400" dirty="0" smtClean="0"/>
              <a:t>（２００４</a:t>
            </a:r>
            <a:r>
              <a:rPr lang="en-US" altLang="ja-JP" sz="1400" dirty="0" smtClean="0"/>
              <a:t>/</a:t>
            </a:r>
            <a:r>
              <a:rPr lang="ja-JP" altLang="en-US" sz="1400" dirty="0" smtClean="0"/>
              <a:t>０１</a:t>
            </a:r>
            <a:r>
              <a:rPr lang="en-US" altLang="ja-JP" sz="1400" dirty="0" smtClean="0"/>
              <a:t>/</a:t>
            </a:r>
            <a:r>
              <a:rPr lang="ja-JP" altLang="en-US" sz="1400" dirty="0" smtClean="0"/>
              <a:t>０１）日経流通新聞</a:t>
            </a:r>
            <a:endParaRPr lang="en-US" altLang="ja-JP" sz="1400" dirty="0" smtClean="0"/>
          </a:p>
          <a:p>
            <a:r>
              <a:rPr lang="ja-JP" altLang="en-US" sz="1400" dirty="0" smtClean="0"/>
              <a:t>・</a:t>
            </a:r>
            <a:r>
              <a:rPr lang="en-US" altLang="ja-JP" sz="1400" dirty="0" smtClean="0"/>
              <a:t>『</a:t>
            </a:r>
            <a:r>
              <a:rPr lang="ja-JP" altLang="en-US" sz="1400" dirty="0" smtClean="0"/>
              <a:t>谷間の４０代男性市場、不惑を魅惑、４つのＭ</a:t>
            </a:r>
            <a:r>
              <a:rPr lang="en-US" altLang="ja-JP" sz="1400" dirty="0" smtClean="0"/>
              <a:t>』</a:t>
            </a:r>
            <a:r>
              <a:rPr lang="ja-JP" altLang="en-US" sz="1400" dirty="0" smtClean="0"/>
              <a:t>（２００５</a:t>
            </a:r>
            <a:r>
              <a:rPr lang="en-US" altLang="ja-JP" sz="1400" dirty="0" smtClean="0"/>
              <a:t>/</a:t>
            </a:r>
            <a:r>
              <a:rPr lang="ja-JP" altLang="en-US" sz="1400" dirty="0" smtClean="0"/>
              <a:t>０７</a:t>
            </a:r>
            <a:r>
              <a:rPr lang="en-US" altLang="ja-JP" sz="1400" dirty="0" smtClean="0"/>
              <a:t>/</a:t>
            </a:r>
            <a:r>
              <a:rPr lang="ja-JP" altLang="en-US" sz="1400" dirty="0" smtClean="0"/>
              <a:t>１５）日経ＭＪ</a:t>
            </a:r>
            <a:endParaRPr lang="en-US" altLang="ja-JP" sz="1400" dirty="0" smtClean="0"/>
          </a:p>
          <a:p>
            <a:r>
              <a:rPr lang="ja-JP" altLang="en-US" sz="1400" dirty="0" smtClean="0"/>
              <a:t>・</a:t>
            </a:r>
            <a:r>
              <a:rPr lang="en-US" altLang="ja-JP" sz="1400" dirty="0" smtClean="0"/>
              <a:t>『</a:t>
            </a:r>
            <a:r>
              <a:rPr lang="ja-JP" altLang="en-US" sz="1400" dirty="0" smtClean="0"/>
              <a:t>仏ブランドが男性向け香水、軽く甘く若者誘う</a:t>
            </a:r>
            <a:r>
              <a:rPr lang="en-US" altLang="ja-JP" sz="1400" dirty="0" smtClean="0"/>
              <a:t>』</a:t>
            </a:r>
            <a:r>
              <a:rPr lang="ja-JP" altLang="en-US" sz="1400" dirty="0" smtClean="0"/>
              <a:t>（１９９８</a:t>
            </a:r>
            <a:r>
              <a:rPr lang="en-US" altLang="ja-JP" sz="1400" dirty="0" smtClean="0"/>
              <a:t>/</a:t>
            </a:r>
            <a:r>
              <a:rPr lang="ja-JP" altLang="en-US" sz="1400" dirty="0" smtClean="0"/>
              <a:t>１１</a:t>
            </a:r>
            <a:r>
              <a:rPr lang="en-US" altLang="ja-JP" sz="1400" dirty="0" smtClean="0"/>
              <a:t>/</a:t>
            </a:r>
            <a:r>
              <a:rPr lang="ja-JP" altLang="en-US" sz="1400" dirty="0" smtClean="0"/>
              <a:t>１３）日本経済新聞</a:t>
            </a:r>
            <a:endParaRPr lang="en-US" altLang="ja-JP" sz="1400" dirty="0" smtClean="0"/>
          </a:p>
          <a:p>
            <a:r>
              <a:rPr lang="ja-JP" altLang="en-US" sz="1400" dirty="0" smtClean="0"/>
              <a:t>・</a:t>
            </a:r>
            <a:r>
              <a:rPr lang="en-US" altLang="ja-JP" sz="1400" dirty="0" smtClean="0"/>
              <a:t>『</a:t>
            </a:r>
            <a:r>
              <a:rPr lang="ja-JP" altLang="en-US" sz="1400" dirty="0" smtClean="0"/>
              <a:t>消費の現場、人目気にせず、一人焼き肉</a:t>
            </a:r>
            <a:r>
              <a:rPr lang="en-US" altLang="ja-JP" sz="1400" dirty="0" smtClean="0"/>
              <a:t>』</a:t>
            </a:r>
            <a:r>
              <a:rPr lang="ja-JP" altLang="en-US" sz="1400" dirty="0" smtClean="0"/>
              <a:t>（２０１１</a:t>
            </a:r>
            <a:r>
              <a:rPr lang="en-US" altLang="ja-JP" sz="1400" dirty="0" smtClean="0"/>
              <a:t>/</a:t>
            </a:r>
            <a:r>
              <a:rPr lang="ja-JP" altLang="en-US" sz="1400" dirty="0" smtClean="0"/>
              <a:t>０６</a:t>
            </a:r>
            <a:r>
              <a:rPr lang="en-US" altLang="ja-JP" sz="1400" dirty="0" smtClean="0"/>
              <a:t>/</a:t>
            </a:r>
            <a:r>
              <a:rPr lang="ja-JP" altLang="en-US" sz="1400" dirty="0" smtClean="0"/>
              <a:t>２４）日本経済新聞</a:t>
            </a:r>
            <a:endParaRPr lang="en-US" altLang="ja-JP" sz="1400" dirty="0" smtClean="0"/>
          </a:p>
          <a:p>
            <a:r>
              <a:rPr lang="ja-JP" altLang="en-US" sz="1400" dirty="0" smtClean="0"/>
              <a:t>・</a:t>
            </a:r>
            <a:r>
              <a:rPr lang="en-US" altLang="ja-JP" sz="1400" dirty="0" smtClean="0"/>
              <a:t>『</a:t>
            </a:r>
            <a:r>
              <a:rPr lang="ja-JP" altLang="en-US" sz="1400" dirty="0" smtClean="0"/>
              <a:t>デザインで魅了はき心地も追及</a:t>
            </a:r>
            <a:r>
              <a:rPr lang="en-US" altLang="ja-JP" sz="1400" dirty="0" smtClean="0"/>
              <a:t>』</a:t>
            </a:r>
            <a:r>
              <a:rPr lang="ja-JP" altLang="en-US" sz="1400" dirty="0" smtClean="0"/>
              <a:t>（２００９</a:t>
            </a:r>
            <a:r>
              <a:rPr lang="en-US" altLang="ja-JP" sz="1400" dirty="0" smtClean="0"/>
              <a:t>/</a:t>
            </a:r>
            <a:r>
              <a:rPr lang="ja-JP" altLang="en-US" sz="1400" dirty="0" smtClean="0"/>
              <a:t>０４</a:t>
            </a:r>
            <a:r>
              <a:rPr lang="en-US" altLang="ja-JP" sz="1400" dirty="0" smtClean="0"/>
              <a:t>/</a:t>
            </a:r>
            <a:r>
              <a:rPr lang="ja-JP" altLang="en-US" sz="1400" dirty="0" smtClean="0"/>
              <a:t>０１）日本産業新聞</a:t>
            </a:r>
            <a:endParaRPr lang="en-US" altLang="ja-JP" sz="1400" dirty="0" smtClean="0"/>
          </a:p>
          <a:p>
            <a:r>
              <a:rPr lang="ja-JP" altLang="en-US" sz="1400" dirty="0" smtClean="0"/>
              <a:t>・</a:t>
            </a:r>
            <a:r>
              <a:rPr lang="en-US" altLang="ja-JP" sz="1400" dirty="0" smtClean="0"/>
              <a:t>『</a:t>
            </a:r>
            <a:r>
              <a:rPr lang="ja-JP" altLang="en-US" sz="1400" dirty="0" smtClean="0"/>
              <a:t>消費分析「男性限定」に要望強く</a:t>
            </a:r>
            <a:r>
              <a:rPr lang="en-US" altLang="ja-JP" sz="1400" dirty="0" smtClean="0"/>
              <a:t>』</a:t>
            </a:r>
            <a:r>
              <a:rPr lang="ja-JP" altLang="en-US" sz="1400" dirty="0" smtClean="0"/>
              <a:t>（２０１１</a:t>
            </a:r>
            <a:r>
              <a:rPr lang="en-US" altLang="ja-JP" sz="1400" dirty="0" smtClean="0"/>
              <a:t>/</a:t>
            </a:r>
            <a:r>
              <a:rPr lang="ja-JP" altLang="en-US" sz="1400" dirty="0" smtClean="0"/>
              <a:t>０１</a:t>
            </a:r>
            <a:r>
              <a:rPr lang="en-US" altLang="ja-JP" sz="1400" dirty="0" smtClean="0"/>
              <a:t>/</a:t>
            </a:r>
            <a:r>
              <a:rPr lang="ja-JP" altLang="en-US" sz="1400" dirty="0" smtClean="0"/>
              <a:t>１２）日経ＭＪ</a:t>
            </a:r>
            <a:endParaRPr lang="en-US" altLang="ja-JP" sz="1400" dirty="0" smtClean="0"/>
          </a:p>
          <a:p>
            <a:r>
              <a:rPr lang="ja-JP" altLang="en-US" sz="1400" dirty="0" smtClean="0"/>
              <a:t>・</a:t>
            </a:r>
            <a:r>
              <a:rPr lang="en-US" altLang="ja-JP" sz="1400" dirty="0" smtClean="0"/>
              <a:t>『</a:t>
            </a:r>
            <a:r>
              <a:rPr lang="ja-JP" altLang="en-US" sz="1400" dirty="0" smtClean="0"/>
              <a:t>イケてる婿－結婚式の演出、手作りで</a:t>
            </a:r>
            <a:r>
              <a:rPr lang="en-US" altLang="ja-JP" sz="1400" dirty="0" smtClean="0"/>
              <a:t>』</a:t>
            </a:r>
            <a:r>
              <a:rPr lang="ja-JP" altLang="en-US" sz="1400" dirty="0" smtClean="0"/>
              <a:t>（２０１１</a:t>
            </a:r>
            <a:r>
              <a:rPr lang="en-US" altLang="ja-JP" sz="1400" dirty="0" smtClean="0"/>
              <a:t>/</a:t>
            </a:r>
            <a:r>
              <a:rPr lang="ja-JP" altLang="en-US" sz="1400" dirty="0" smtClean="0"/>
              <a:t>０６</a:t>
            </a:r>
            <a:r>
              <a:rPr lang="en-US" altLang="ja-JP" sz="1400" dirty="0" smtClean="0"/>
              <a:t>/</a:t>
            </a:r>
            <a:r>
              <a:rPr lang="ja-JP" altLang="en-US" sz="1400" dirty="0" smtClean="0"/>
              <a:t>２４）日経ＭＪ</a:t>
            </a:r>
            <a:endParaRPr lang="en-US" altLang="ja-JP" sz="1400" dirty="0" smtClean="0"/>
          </a:p>
          <a:p>
            <a:r>
              <a:rPr lang="ja-JP" altLang="en-US" sz="1400" dirty="0" smtClean="0"/>
              <a:t>・</a:t>
            </a:r>
            <a:r>
              <a:rPr lang="en-US" altLang="ja-JP" sz="1400" dirty="0" smtClean="0"/>
              <a:t>『</a:t>
            </a:r>
            <a:r>
              <a:rPr lang="ja-JP" altLang="en-US" sz="1400" dirty="0" smtClean="0"/>
              <a:t>エコノ探偵団、男性向け化粧品なぜまた人気？働く女性増え清潔さ重視</a:t>
            </a:r>
            <a:r>
              <a:rPr lang="en-US" altLang="ja-JP" sz="1400" dirty="0" smtClean="0"/>
              <a:t>』</a:t>
            </a:r>
            <a:r>
              <a:rPr lang="ja-JP" altLang="en-US" sz="1400" dirty="0" smtClean="0"/>
              <a:t>（２０１１</a:t>
            </a:r>
            <a:r>
              <a:rPr lang="en-US" altLang="ja-JP" sz="1400" dirty="0" smtClean="0"/>
              <a:t>/</a:t>
            </a:r>
            <a:r>
              <a:rPr lang="ja-JP" altLang="en-US" sz="1400" dirty="0" smtClean="0"/>
              <a:t>０８</a:t>
            </a:r>
            <a:r>
              <a:rPr lang="en-US" altLang="ja-JP" sz="1400" dirty="0" smtClean="0"/>
              <a:t>/</a:t>
            </a:r>
            <a:r>
              <a:rPr lang="ja-JP" altLang="en-US" sz="1400" dirty="0" smtClean="0"/>
              <a:t>２７）日経プラスワン</a:t>
            </a:r>
            <a:endParaRPr lang="en-US" altLang="ja-JP" sz="1400" dirty="0" smtClean="0"/>
          </a:p>
          <a:p>
            <a:endParaRPr lang="en-US" altLang="ja-JP" sz="1600" dirty="0" smtClean="0"/>
          </a:p>
          <a:p>
            <a:endParaRPr kumimoji="1" lang="ja-JP" altLang="en-US" sz="16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 48"/>
          <p:cNvSpPr>
            <a:spLocks noGrp="1"/>
          </p:cNvSpPr>
          <p:nvPr>
            <p:ph type="sldNum" sz="quarter" idx="12"/>
          </p:nvPr>
        </p:nvSpPr>
        <p:spPr/>
        <p:txBody>
          <a:bodyPr/>
          <a:lstStyle/>
          <a:p>
            <a:pPr>
              <a:defRPr/>
            </a:pPr>
            <a:fld id="{2976E806-35BF-463B-9C46-41C1B5644161}" type="slidenum">
              <a:rPr lang="ja-JP" altLang="en-US" smtClean="0"/>
              <a:pPr>
                <a:defRPr/>
              </a:pPr>
              <a:t>68</a:t>
            </a:fld>
            <a:endParaRPr lang="ja-JP" altLang="en-US"/>
          </a:p>
        </p:txBody>
      </p:sp>
      <p:sp>
        <p:nvSpPr>
          <p:cNvPr id="48" name="正方形/長方形 47"/>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0" name="テキスト ボックス 7"/>
          <p:cNvSpPr txBox="1">
            <a:spLocks noChangeArrowheads="1"/>
          </p:cNvSpPr>
          <p:nvPr/>
        </p:nvSpPr>
        <p:spPr bwMode="auto">
          <a:xfrm>
            <a:off x="0" y="0"/>
            <a:ext cx="857250" cy="584775"/>
          </a:xfrm>
          <a:prstGeom prst="rect">
            <a:avLst/>
          </a:prstGeom>
          <a:noFill/>
          <a:ln w="9525">
            <a:noFill/>
            <a:miter lim="800000"/>
            <a:headEnd/>
            <a:tailEnd/>
          </a:ln>
        </p:spPr>
        <p:txBody>
          <a:bodyPr>
            <a:spAutoFit/>
          </a:bodyPr>
          <a:lstStyle/>
          <a:p>
            <a:r>
              <a:rPr lang="en-US" altLang="ja-JP" sz="3200" dirty="0" smtClean="0">
                <a:latin typeface="HGS創英角ｺﾞｼｯｸUB" pitchFamily="50" charset="-128"/>
                <a:ea typeface="HGS創英角ｺﾞｼｯｸUB" pitchFamily="50" charset="-128"/>
              </a:rPr>
              <a:t>27</a:t>
            </a:r>
          </a:p>
        </p:txBody>
      </p:sp>
      <p:sp>
        <p:nvSpPr>
          <p:cNvPr id="51" name="テキスト ボックス 49"/>
          <p:cNvSpPr txBox="1">
            <a:spLocks noChangeArrowheads="1"/>
          </p:cNvSpPr>
          <p:nvPr/>
        </p:nvSpPr>
        <p:spPr bwMode="auto">
          <a:xfrm>
            <a:off x="0" y="500063"/>
            <a:ext cx="2492375" cy="369332"/>
          </a:xfrm>
          <a:prstGeom prst="rect">
            <a:avLst/>
          </a:prstGeom>
          <a:noFill/>
          <a:ln w="9525">
            <a:noFill/>
            <a:miter lim="800000"/>
            <a:headEnd/>
            <a:tailEnd/>
          </a:ln>
        </p:spPr>
        <p:txBody>
          <a:bodyPr>
            <a:spAutoFit/>
          </a:bodyPr>
          <a:lstStyle/>
          <a:p>
            <a:r>
              <a:rPr lang="ja-JP" altLang="en-US" dirty="0" smtClean="0">
                <a:latin typeface="HGP創英角ｺﾞｼｯｸUB" pitchFamily="50" charset="-128"/>
                <a:ea typeface="HGP創英角ｺﾞｼｯｸUB" pitchFamily="50" charset="-128"/>
              </a:rPr>
              <a:t>参考</a:t>
            </a:r>
            <a:r>
              <a:rPr lang="ja-JP" altLang="en-US" dirty="0">
                <a:latin typeface="HGP創英角ｺﾞｼｯｸUB" pitchFamily="50" charset="-128"/>
                <a:ea typeface="HGP創英角ｺﾞｼｯｸUB" pitchFamily="50" charset="-128"/>
              </a:rPr>
              <a:t>文献</a:t>
            </a:r>
            <a:endParaRPr lang="en-US" altLang="ja-JP" dirty="0" smtClean="0">
              <a:latin typeface="HGP創英角ｺﾞｼｯｸUB" pitchFamily="50" charset="-128"/>
              <a:ea typeface="HGP創英角ｺﾞｼｯｸUB" pitchFamily="50" charset="-128"/>
            </a:endParaRPr>
          </a:p>
        </p:txBody>
      </p:sp>
      <p:sp>
        <p:nvSpPr>
          <p:cNvPr id="52" name="正方形/長方形 51"/>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3" name="テキスト ボックス 51"/>
          <p:cNvSpPr txBox="1">
            <a:spLocks noChangeArrowheads="1"/>
          </p:cNvSpPr>
          <p:nvPr/>
        </p:nvSpPr>
        <p:spPr bwMode="auto">
          <a:xfrm>
            <a:off x="2652713" y="214313"/>
            <a:ext cx="6491287" cy="523220"/>
          </a:xfrm>
          <a:prstGeom prst="rect">
            <a:avLst/>
          </a:prstGeom>
          <a:noFill/>
          <a:ln w="9525">
            <a:noFill/>
            <a:miter lim="800000"/>
            <a:headEnd/>
            <a:tailEnd/>
          </a:ln>
        </p:spPr>
        <p:txBody>
          <a:bodyPr>
            <a:spAutoFit/>
          </a:bodyPr>
          <a:lstStyle/>
          <a:p>
            <a:r>
              <a:rPr lang="ja-JP" altLang="en-US" sz="2800" dirty="0">
                <a:latin typeface="HGP創英角ｺﾞｼｯｸUB" pitchFamily="50" charset="-128"/>
                <a:ea typeface="HGP創英角ｺﾞｼｯｸUB" pitchFamily="50" charset="-128"/>
              </a:rPr>
              <a:t>本研究に</a:t>
            </a:r>
            <a:r>
              <a:rPr lang="ja-JP" altLang="en-US" sz="2800" dirty="0" smtClean="0">
                <a:latin typeface="HGP創英角ｺﾞｼｯｸUB" pitchFamily="50" charset="-128"/>
                <a:ea typeface="HGP創英角ｺﾞｼｯｸUB" pitchFamily="50" charset="-128"/>
              </a:rPr>
              <a:t>おける参考ＵＲＬ</a:t>
            </a:r>
            <a:endParaRPr lang="ja-JP" altLang="en-US" sz="2800" dirty="0">
              <a:latin typeface="HGP創英角ｺﾞｼｯｸUB" pitchFamily="50" charset="-128"/>
              <a:ea typeface="HGP創英角ｺﾞｼｯｸUB" pitchFamily="50" charset="-128"/>
            </a:endParaRPr>
          </a:p>
        </p:txBody>
      </p:sp>
      <p:sp>
        <p:nvSpPr>
          <p:cNvPr id="12" name="テキスト ボックス 11"/>
          <p:cNvSpPr txBox="1"/>
          <p:nvPr/>
        </p:nvSpPr>
        <p:spPr>
          <a:xfrm>
            <a:off x="0" y="1071546"/>
            <a:ext cx="8786874" cy="4401205"/>
          </a:xfrm>
          <a:prstGeom prst="rect">
            <a:avLst/>
          </a:prstGeom>
          <a:noFill/>
        </p:spPr>
        <p:txBody>
          <a:bodyPr wrap="square" rtlCol="0">
            <a:spAutoFit/>
          </a:bodyPr>
          <a:lstStyle/>
          <a:p>
            <a:r>
              <a:rPr kumimoji="1" lang="ja-JP" altLang="en-US" sz="1400" dirty="0" smtClean="0"/>
              <a:t>・日経ＢＰ記事検索サービス</a:t>
            </a:r>
            <a:r>
              <a:rPr lang="en-US" altLang="ja-JP" sz="1400" dirty="0" smtClean="0"/>
              <a:t>http://bizboard.nikkeibp.co.jp/</a:t>
            </a:r>
            <a:endParaRPr kumimoji="1" lang="en-US" altLang="ja-JP" sz="1400" dirty="0" smtClean="0"/>
          </a:p>
          <a:p>
            <a:r>
              <a:rPr lang="ja-JP" altLang="en-US" sz="1400" dirty="0" smtClean="0"/>
              <a:t>・日経テレコン</a:t>
            </a:r>
            <a:r>
              <a:rPr lang="en-US" altLang="ja-JP" sz="1400" dirty="0" smtClean="0"/>
              <a:t>http://t21.nikkei.co.jp/</a:t>
            </a:r>
          </a:p>
          <a:p>
            <a:r>
              <a:rPr kumimoji="1" lang="ja-JP" altLang="en-US" sz="1400" dirty="0" smtClean="0"/>
              <a:t>・ＣＩＮＩＩ</a:t>
            </a:r>
            <a:r>
              <a:rPr lang="en-US" altLang="ja-JP" sz="1400" dirty="0" smtClean="0"/>
              <a:t> http://ci.nii.ac.jp/</a:t>
            </a:r>
          </a:p>
          <a:p>
            <a:r>
              <a:rPr kumimoji="1" lang="ja-JP" altLang="en-US" sz="1400" dirty="0" smtClean="0"/>
              <a:t>・</a:t>
            </a:r>
            <a:r>
              <a:rPr lang="en-US" altLang="ja-JP" sz="1400" dirty="0" smtClean="0"/>
              <a:t> </a:t>
            </a:r>
            <a:r>
              <a:rPr lang="ja-JP" altLang="en-US" sz="1400" dirty="0" smtClean="0"/>
              <a:t>ＭａｒｋｅＺｉｎｅ</a:t>
            </a:r>
            <a:r>
              <a:rPr lang="en-US" altLang="ja-JP" sz="1400" dirty="0" smtClean="0"/>
              <a:t>,http://markezine.jp/article/detail/7694</a:t>
            </a:r>
            <a:r>
              <a:rPr lang="ja-JP" altLang="en-US" sz="1400" dirty="0" smtClean="0"/>
              <a:t> </a:t>
            </a:r>
            <a:r>
              <a:rPr lang="en-US" altLang="ja-JP" sz="1400" dirty="0" smtClean="0"/>
              <a:t>, </a:t>
            </a:r>
            <a:r>
              <a:rPr lang="ja-JP" altLang="en-US" sz="1400" dirty="0" smtClean="0"/>
              <a:t>ＭａｒｋｅＺｉｎｅ</a:t>
            </a:r>
            <a:r>
              <a:rPr lang="en-US" altLang="ja-JP" sz="1400" dirty="0" smtClean="0"/>
              <a:t>,</a:t>
            </a:r>
            <a:r>
              <a:rPr lang="ja-JP" altLang="en-US" sz="1400" dirty="0" smtClean="0"/>
              <a:t>編集部，２０１１</a:t>
            </a:r>
            <a:r>
              <a:rPr lang="en-US" altLang="ja-JP" sz="1400" dirty="0" smtClean="0"/>
              <a:t>/</a:t>
            </a:r>
            <a:r>
              <a:rPr lang="ja-JP" altLang="en-US" sz="1400" dirty="0" smtClean="0"/>
              <a:t>１２</a:t>
            </a:r>
            <a:r>
              <a:rPr lang="en-US" altLang="ja-JP" sz="1400" dirty="0" smtClean="0"/>
              <a:t>/</a:t>
            </a:r>
            <a:r>
              <a:rPr lang="ja-JP" altLang="en-US" sz="1400" dirty="0" smtClean="0"/>
              <a:t>１２</a:t>
            </a:r>
            <a:endParaRPr lang="en-US" altLang="ja-JP" sz="1400" dirty="0" smtClean="0"/>
          </a:p>
          <a:p>
            <a:r>
              <a:rPr lang="ja-JP" altLang="en-US" sz="1400" dirty="0" smtClean="0"/>
              <a:t>・Ｍ１Ｆ１総研</a:t>
            </a:r>
            <a:r>
              <a:rPr lang="en-US" altLang="ja-JP" sz="1400" dirty="0" smtClean="0"/>
              <a:t> http://m1f1.jp/</a:t>
            </a:r>
          </a:p>
          <a:p>
            <a:r>
              <a:rPr lang="ja-JP" altLang="en-US" sz="1400" dirty="0" smtClean="0"/>
              <a:t>・Ａｌｌ Ａｂｏｕｔ</a:t>
            </a:r>
            <a:r>
              <a:rPr lang="en-US" altLang="ja-JP" sz="1400" dirty="0" smtClean="0"/>
              <a:t>,http://allabout.co.jp/gm/gc/195323/,</a:t>
            </a:r>
            <a:r>
              <a:rPr lang="ja-JP" altLang="en-US" sz="1400" dirty="0" smtClean="0"/>
              <a:t>森俊憲</a:t>
            </a:r>
            <a:r>
              <a:rPr lang="en-US" altLang="ja-JP" sz="1400" dirty="0" smtClean="0"/>
              <a:t>,</a:t>
            </a:r>
            <a:r>
              <a:rPr lang="ja-JP" altLang="en-US" sz="1400" dirty="0" smtClean="0"/>
              <a:t>２０１１</a:t>
            </a:r>
            <a:r>
              <a:rPr lang="en-US" altLang="ja-JP" sz="1400" dirty="0" smtClean="0"/>
              <a:t>/</a:t>
            </a:r>
            <a:r>
              <a:rPr lang="ja-JP" altLang="en-US" sz="1400" dirty="0" smtClean="0"/>
              <a:t>１２</a:t>
            </a:r>
            <a:r>
              <a:rPr lang="en-US" altLang="ja-JP" sz="1400" dirty="0" smtClean="0"/>
              <a:t>/</a:t>
            </a:r>
            <a:r>
              <a:rPr lang="ja-JP" altLang="en-US" sz="1400" dirty="0" smtClean="0"/>
              <a:t>１４</a:t>
            </a:r>
            <a:endParaRPr lang="en-US" altLang="ja-JP" sz="1400" dirty="0" smtClean="0"/>
          </a:p>
          <a:p>
            <a:r>
              <a:rPr lang="ja-JP" altLang="en-US" sz="1400" dirty="0" smtClean="0"/>
              <a:t>・Ｐａｎａｓｏｎｉｃ</a:t>
            </a:r>
            <a:r>
              <a:rPr lang="en-US" altLang="ja-JP" sz="1400" dirty="0" smtClean="0"/>
              <a:t>, http://panasonic.jp/beauty/men/chosahoukou/chosa/05.html,</a:t>
            </a:r>
            <a:r>
              <a:rPr lang="ja-JP" altLang="en-US" sz="1400" dirty="0" smtClean="0"/>
              <a:t>２０１１</a:t>
            </a:r>
            <a:r>
              <a:rPr lang="en-US" altLang="ja-JP" sz="1400" dirty="0" smtClean="0"/>
              <a:t>/</a:t>
            </a:r>
            <a:r>
              <a:rPr lang="ja-JP" altLang="en-US" sz="1400" dirty="0" smtClean="0"/>
              <a:t>１２</a:t>
            </a:r>
            <a:r>
              <a:rPr lang="en-US" altLang="ja-JP" sz="1400" dirty="0" smtClean="0"/>
              <a:t>/</a:t>
            </a:r>
            <a:r>
              <a:rPr lang="ja-JP" altLang="en-US" sz="1400" dirty="0" smtClean="0"/>
              <a:t>１４</a:t>
            </a:r>
            <a:endParaRPr lang="en-US" altLang="ja-JP" sz="1400" dirty="0" smtClean="0"/>
          </a:p>
          <a:p>
            <a:r>
              <a:rPr lang="ja-JP" altLang="en-US" sz="1400" dirty="0" smtClean="0"/>
              <a:t>・恋のビタミン</a:t>
            </a:r>
            <a:r>
              <a:rPr lang="en-US" altLang="ja-JP" sz="1400" dirty="0" smtClean="0"/>
              <a:t>, http://www.koibita.com/ank/report/backnum/091029.html,</a:t>
            </a:r>
            <a:r>
              <a:rPr lang="ja-JP" altLang="en-US" sz="1400" dirty="0" smtClean="0"/>
              <a:t>２０１１</a:t>
            </a:r>
            <a:r>
              <a:rPr lang="en-US" altLang="ja-JP" sz="1400" dirty="0" smtClean="0"/>
              <a:t>/</a:t>
            </a:r>
            <a:r>
              <a:rPr lang="ja-JP" altLang="en-US" sz="1400" dirty="0" smtClean="0"/>
              <a:t>１２</a:t>
            </a:r>
            <a:r>
              <a:rPr lang="en-US" altLang="ja-JP" sz="1400" dirty="0" smtClean="0"/>
              <a:t>/</a:t>
            </a:r>
            <a:r>
              <a:rPr lang="ja-JP" altLang="en-US" sz="1400" dirty="0" smtClean="0"/>
              <a:t>１４</a:t>
            </a:r>
            <a:endParaRPr lang="en-US" altLang="ja-JP" sz="1400" dirty="0" smtClean="0"/>
          </a:p>
          <a:p>
            <a:r>
              <a:rPr lang="ja-JP" altLang="en-US" sz="1400" dirty="0" smtClean="0"/>
              <a:t>・ＪＭＡ</a:t>
            </a:r>
            <a:r>
              <a:rPr lang="en-US" altLang="ja-JP" sz="1400" dirty="0" smtClean="0"/>
              <a:t>,http://www.jmar.biz/hot/hotanq313.html,</a:t>
            </a:r>
            <a:r>
              <a:rPr lang="ja-JP" altLang="en-US" sz="1400" dirty="0" smtClean="0"/>
              <a:t>日本能率協会総合研究所</a:t>
            </a:r>
            <a:r>
              <a:rPr lang="en-US" altLang="ja-JP" sz="1400" dirty="0" smtClean="0"/>
              <a:t>,</a:t>
            </a:r>
            <a:r>
              <a:rPr lang="ja-JP" altLang="en-US" sz="1400" dirty="0" smtClean="0"/>
              <a:t>２０１１</a:t>
            </a:r>
            <a:r>
              <a:rPr lang="en-US" altLang="ja-JP" sz="1400" dirty="0" smtClean="0"/>
              <a:t>/</a:t>
            </a:r>
            <a:r>
              <a:rPr lang="ja-JP" altLang="en-US" sz="1400" dirty="0" smtClean="0"/>
              <a:t>１２</a:t>
            </a:r>
            <a:r>
              <a:rPr lang="en-US" altLang="ja-JP" sz="1400" dirty="0" smtClean="0"/>
              <a:t>/</a:t>
            </a:r>
            <a:r>
              <a:rPr lang="ja-JP" altLang="en-US" sz="1400" dirty="0" smtClean="0"/>
              <a:t>１４</a:t>
            </a:r>
            <a:endParaRPr lang="en-US" altLang="ja-JP" sz="1400" dirty="0" smtClean="0"/>
          </a:p>
          <a:p>
            <a:r>
              <a:rPr lang="ja-JP" altLang="en-US" sz="1400" dirty="0" smtClean="0"/>
              <a:t>・ＧＡＴＳＵＢＹ</a:t>
            </a:r>
            <a:r>
              <a:rPr lang="en-US" altLang="ja-JP" sz="1400" dirty="0" smtClean="0"/>
              <a:t>, http://www.gatsby.jp/products/history/index.php,</a:t>
            </a:r>
            <a:r>
              <a:rPr lang="ja-JP" altLang="en-US" sz="1400" dirty="0" smtClean="0"/>
              <a:t>２０１１</a:t>
            </a:r>
            <a:r>
              <a:rPr lang="en-US" altLang="ja-JP" sz="1400" dirty="0" smtClean="0"/>
              <a:t>/</a:t>
            </a:r>
            <a:r>
              <a:rPr lang="ja-JP" altLang="en-US" sz="1400" dirty="0" smtClean="0"/>
              <a:t>１１</a:t>
            </a:r>
            <a:r>
              <a:rPr lang="en-US" altLang="ja-JP" sz="1400" dirty="0" smtClean="0"/>
              <a:t>/</a:t>
            </a:r>
            <a:r>
              <a:rPr lang="ja-JP" altLang="en-US" sz="1400" dirty="0" smtClean="0"/>
              <a:t>１７</a:t>
            </a:r>
            <a:endParaRPr lang="en-US" altLang="ja-JP" sz="1400" dirty="0" smtClean="0"/>
          </a:p>
          <a:p>
            <a:r>
              <a:rPr lang="ja-JP" altLang="en-US" sz="1400" dirty="0" smtClean="0"/>
              <a:t>・ＢｌｏｏｍＢｅｒｇ</a:t>
            </a:r>
            <a:r>
              <a:rPr lang="en-US" altLang="ja-JP" sz="1400" dirty="0" smtClean="0"/>
              <a:t>, http://www.bloomberg.com/apps/news?pid=newsarchive&amp;sid=akceNzI1DesM,</a:t>
            </a:r>
            <a:r>
              <a:rPr lang="ja-JP" altLang="en-US" sz="1400" dirty="0" smtClean="0"/>
              <a:t>２０１１</a:t>
            </a:r>
            <a:r>
              <a:rPr lang="en-US" altLang="ja-JP" sz="1400" dirty="0" smtClean="0"/>
              <a:t>/</a:t>
            </a:r>
            <a:r>
              <a:rPr lang="ja-JP" altLang="en-US" sz="1400" dirty="0" smtClean="0"/>
              <a:t>１１</a:t>
            </a:r>
            <a:r>
              <a:rPr lang="en-US" altLang="ja-JP" sz="1400" dirty="0" smtClean="0"/>
              <a:t>/</a:t>
            </a:r>
            <a:r>
              <a:rPr lang="ja-JP" altLang="en-US" sz="1400" dirty="0" smtClean="0"/>
              <a:t>０５</a:t>
            </a:r>
            <a:endParaRPr lang="en-US" altLang="ja-JP" sz="1400" dirty="0" smtClean="0"/>
          </a:p>
          <a:p>
            <a:r>
              <a:rPr lang="ja-JP" altLang="en-US" sz="1400" dirty="0" smtClean="0"/>
              <a:t>・マクロミルモニター</a:t>
            </a:r>
            <a:r>
              <a:rPr lang="en-US" altLang="ja-JP" sz="1400" dirty="0" smtClean="0"/>
              <a:t>,http://monitor.macromill.com/researchdata/20071010mens/index.html,</a:t>
            </a:r>
            <a:r>
              <a:rPr lang="ja-JP" altLang="en-US" sz="1400" dirty="0" smtClean="0"/>
              <a:t>２０１１</a:t>
            </a:r>
            <a:r>
              <a:rPr lang="en-US" altLang="ja-JP" sz="1400" dirty="0" smtClean="0"/>
              <a:t>/</a:t>
            </a:r>
            <a:r>
              <a:rPr lang="ja-JP" altLang="en-US" sz="1400" dirty="0" smtClean="0"/>
              <a:t>１１</a:t>
            </a:r>
            <a:r>
              <a:rPr lang="en-US" altLang="ja-JP" sz="1400" dirty="0" smtClean="0"/>
              <a:t>/</a:t>
            </a:r>
            <a:r>
              <a:rPr lang="ja-JP" altLang="en-US" sz="1400" dirty="0" smtClean="0"/>
              <a:t>１６</a:t>
            </a:r>
            <a:endParaRPr lang="en-US" altLang="ja-JP" sz="1400" dirty="0" smtClean="0"/>
          </a:p>
          <a:p>
            <a:r>
              <a:rPr lang="ja-JP" altLang="en-US" sz="1400" dirty="0" smtClean="0"/>
              <a:t>・ＣＹＺＯ ＷＯＭＡＮ</a:t>
            </a:r>
            <a:r>
              <a:rPr lang="en-US" altLang="ja-JP" sz="1400" dirty="0" smtClean="0"/>
              <a:t>,http://www.cyzowoman.com/2009/07/post_762.html,</a:t>
            </a:r>
            <a:r>
              <a:rPr lang="ja-JP" altLang="en-US" sz="1400" dirty="0" smtClean="0"/>
              <a:t>森岡正博</a:t>
            </a:r>
            <a:r>
              <a:rPr lang="en-US" altLang="ja-JP" sz="1400" dirty="0" smtClean="0"/>
              <a:t>,</a:t>
            </a:r>
            <a:r>
              <a:rPr lang="ja-JP" altLang="en-US" sz="1400" dirty="0" smtClean="0"/>
              <a:t>２０１１</a:t>
            </a:r>
            <a:r>
              <a:rPr lang="en-US" altLang="ja-JP" sz="1400" dirty="0" smtClean="0"/>
              <a:t>/</a:t>
            </a:r>
            <a:r>
              <a:rPr lang="ja-JP" altLang="en-US" sz="1400" dirty="0" smtClean="0"/>
              <a:t>１１</a:t>
            </a:r>
            <a:r>
              <a:rPr lang="en-US" altLang="ja-JP" sz="1400" dirty="0" smtClean="0"/>
              <a:t>/</a:t>
            </a:r>
            <a:r>
              <a:rPr lang="ja-JP" altLang="en-US" sz="1400" dirty="0" smtClean="0"/>
              <a:t>０５</a:t>
            </a:r>
            <a:endParaRPr lang="en-US" altLang="ja-JP" sz="1400" dirty="0" smtClean="0"/>
          </a:p>
          <a:p>
            <a:r>
              <a:rPr lang="ja-JP" altLang="en-US" sz="1400" dirty="0" smtClean="0"/>
              <a:t>・ＡＰＥＺＥ</a:t>
            </a:r>
            <a:r>
              <a:rPr lang="en-US" altLang="ja-JP" sz="1400" dirty="0" smtClean="0"/>
              <a:t>,http://apezer.blogdehp.ne.jp/article/14034854.html,</a:t>
            </a:r>
            <a:r>
              <a:rPr lang="ja-JP" altLang="en-US" sz="1400" dirty="0" smtClean="0"/>
              <a:t>２０１１</a:t>
            </a:r>
            <a:r>
              <a:rPr lang="en-US" altLang="ja-JP" sz="1400" dirty="0" smtClean="0"/>
              <a:t>/</a:t>
            </a:r>
            <a:r>
              <a:rPr lang="ja-JP" altLang="en-US" sz="1400" dirty="0" smtClean="0"/>
              <a:t>１２</a:t>
            </a:r>
            <a:r>
              <a:rPr lang="en-US" altLang="ja-JP" sz="1400" dirty="0" smtClean="0"/>
              <a:t>/</a:t>
            </a:r>
            <a:r>
              <a:rPr lang="ja-JP" altLang="en-US" sz="1400" dirty="0" smtClean="0"/>
              <a:t>１２</a:t>
            </a:r>
            <a:endParaRPr lang="en-US" altLang="ja-JP" sz="1400" dirty="0" smtClean="0"/>
          </a:p>
          <a:p>
            <a:r>
              <a:rPr lang="ja-JP" altLang="en-US" sz="1400" dirty="0" smtClean="0"/>
              <a:t>・ＪＡＰＡＮＥ．ＣＨＩＮＡ．ＯＲＧ．ＣＮ</a:t>
            </a:r>
            <a:r>
              <a:rPr lang="en-US" altLang="ja-JP" sz="1400" dirty="0" smtClean="0"/>
              <a:t>,http://japanese.china.org.cn/business/txt/2009-07/03/content_18066287.htm,</a:t>
            </a:r>
            <a:r>
              <a:rPr lang="ja-JP" altLang="en-US" sz="1400" dirty="0" smtClean="0"/>
              <a:t>２０１１</a:t>
            </a:r>
            <a:r>
              <a:rPr lang="en-US" altLang="ja-JP" sz="1400" dirty="0" smtClean="0"/>
              <a:t>/</a:t>
            </a:r>
            <a:r>
              <a:rPr lang="ja-JP" altLang="en-US" sz="1400" dirty="0" smtClean="0"/>
              <a:t>１１</a:t>
            </a:r>
            <a:r>
              <a:rPr lang="en-US" altLang="ja-JP" sz="1400" dirty="0" smtClean="0"/>
              <a:t>/</a:t>
            </a:r>
            <a:r>
              <a:rPr lang="ja-JP" altLang="en-US" sz="1400" dirty="0" smtClean="0"/>
              <a:t>０５</a:t>
            </a:r>
            <a:endParaRPr lang="en-US" altLang="ja-JP" sz="1400" dirty="0" smtClean="0"/>
          </a:p>
          <a:p>
            <a:r>
              <a:rPr lang="ja-JP" altLang="en-US" sz="1400" dirty="0" smtClean="0"/>
              <a:t>・日経ＢＩＺアカデミー</a:t>
            </a:r>
            <a:r>
              <a:rPr lang="en-US" altLang="ja-JP" sz="1400" dirty="0" smtClean="0"/>
              <a:t>,http://www.nikkeibp.co.jp/article/nba/20090928/184166/,</a:t>
            </a:r>
            <a:r>
              <a:rPr lang="ja-JP" altLang="en-US" sz="1400" dirty="0" smtClean="0"/>
              <a:t>２０１１</a:t>
            </a:r>
            <a:r>
              <a:rPr lang="en-US" altLang="ja-JP" sz="1400" dirty="0" smtClean="0"/>
              <a:t>/</a:t>
            </a:r>
            <a:r>
              <a:rPr lang="ja-JP" altLang="en-US" sz="1400" dirty="0" smtClean="0"/>
              <a:t>１１</a:t>
            </a:r>
            <a:r>
              <a:rPr lang="en-US" altLang="ja-JP" sz="1400" dirty="0" smtClean="0"/>
              <a:t>/</a:t>
            </a:r>
            <a:r>
              <a:rPr lang="ja-JP" altLang="en-US" sz="1400" dirty="0" smtClean="0"/>
              <a:t>０５</a:t>
            </a:r>
            <a:endParaRPr lang="en-US" altLang="ja-JP" sz="1400" dirty="0" smtClean="0"/>
          </a:p>
          <a:p>
            <a:r>
              <a:rPr lang="ja-JP" altLang="en-US" sz="1400" dirty="0" smtClean="0"/>
              <a:t>・ＩＭＪモバイル</a:t>
            </a:r>
            <a:r>
              <a:rPr lang="en-US" altLang="ja-JP" sz="1400" dirty="0" smtClean="0"/>
              <a:t>, http://www.imjp.co.jp/company/press/release/20110706-001229.html,</a:t>
            </a:r>
            <a:r>
              <a:rPr lang="ja-JP" altLang="en-US" sz="1400" dirty="0" smtClean="0"/>
              <a:t>川合純一</a:t>
            </a:r>
            <a:r>
              <a:rPr lang="en-US" altLang="ja-JP" sz="1400" dirty="0" smtClean="0"/>
              <a:t>,</a:t>
            </a:r>
            <a:r>
              <a:rPr lang="ja-JP" altLang="en-US" sz="1400" dirty="0" smtClean="0"/>
              <a:t>２０１１</a:t>
            </a:r>
            <a:r>
              <a:rPr lang="en-US" altLang="ja-JP" sz="1400" dirty="0" smtClean="0"/>
              <a:t>/</a:t>
            </a:r>
            <a:r>
              <a:rPr lang="ja-JP" altLang="en-US" sz="1400" dirty="0" smtClean="0"/>
              <a:t>０９</a:t>
            </a:r>
            <a:r>
              <a:rPr lang="en-US" altLang="ja-JP" sz="1400" dirty="0" smtClean="0"/>
              <a:t>/</a:t>
            </a:r>
            <a:r>
              <a:rPr lang="ja-JP" altLang="en-US" sz="1400" dirty="0" smtClean="0"/>
              <a:t>０２</a:t>
            </a:r>
            <a:endParaRPr lang="en-US" altLang="ja-JP" sz="1400" dirty="0" smtClean="0"/>
          </a:p>
          <a:p>
            <a:r>
              <a:rPr lang="ja-JP" altLang="en-US" sz="1400" dirty="0" smtClean="0"/>
              <a:t>・ＯＲＩＣＯＮ</a:t>
            </a:r>
            <a:r>
              <a:rPr lang="en-US" altLang="ja-JP" sz="1400" dirty="0" smtClean="0"/>
              <a:t>, http://insights.oricon.co.jp/,</a:t>
            </a:r>
            <a:r>
              <a:rPr lang="ja-JP" altLang="en-US" sz="1400" dirty="0" smtClean="0"/>
              <a:t>２０１１</a:t>
            </a:r>
            <a:r>
              <a:rPr lang="en-US" altLang="ja-JP" sz="1400" dirty="0" smtClean="0"/>
              <a:t>/</a:t>
            </a:r>
            <a:r>
              <a:rPr lang="ja-JP" altLang="en-US" sz="1400" dirty="0" smtClean="0"/>
              <a:t>０９</a:t>
            </a:r>
            <a:r>
              <a:rPr lang="en-US" altLang="ja-JP" sz="1400" dirty="0" smtClean="0"/>
              <a:t>/</a:t>
            </a:r>
            <a:r>
              <a:rPr lang="ja-JP" altLang="en-US" sz="1400" dirty="0" smtClean="0"/>
              <a:t>０２</a:t>
            </a:r>
            <a:endParaRPr lang="en-US" altLang="ja-JP" sz="1400" dirty="0" smtClean="0"/>
          </a:p>
          <a:p>
            <a:endParaRPr kumimoji="1" lang="ja-JP" altLang="en-US" sz="14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43042" y="2643182"/>
            <a:ext cx="5844870" cy="646331"/>
          </a:xfrm>
          <a:prstGeom prst="rect">
            <a:avLst/>
          </a:prstGeom>
          <a:noFill/>
        </p:spPr>
        <p:txBody>
          <a:bodyPr wrap="none" rtlCol="0">
            <a:spAutoFit/>
          </a:bodyPr>
          <a:lstStyle/>
          <a:p>
            <a:r>
              <a:rPr kumimoji="1" lang="ja-JP" altLang="en-US" sz="3600" dirty="0" smtClean="0">
                <a:latin typeface="HGP創英角ｺﾞｼｯｸUB" pitchFamily="50" charset="-128"/>
                <a:ea typeface="HGP創英角ｺﾞｼｯｸUB" pitchFamily="50" charset="-128"/>
              </a:rPr>
              <a:t>ご清聴ありがとうございました</a:t>
            </a:r>
            <a:endParaRPr kumimoji="1" lang="ja-JP" altLang="en-US" sz="3600" dirty="0">
              <a:latin typeface="HGP創英角ｺﾞｼｯｸUB" pitchFamily="50" charset="-128"/>
              <a:ea typeface="HGP創英角ｺﾞｼｯｸUB"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2"/>
          <p:cNvPicPr>
            <a:picLocks noChangeAspect="1" noChangeArrowheads="1"/>
          </p:cNvPicPr>
          <p:nvPr/>
        </p:nvPicPr>
        <p:blipFill>
          <a:blip r:embed="rId2" cstate="print"/>
          <a:srcRect/>
          <a:stretch>
            <a:fillRect/>
          </a:stretch>
        </p:blipFill>
        <p:spPr bwMode="auto">
          <a:xfrm>
            <a:off x="3500438" y="3357563"/>
            <a:ext cx="1514475" cy="1476375"/>
          </a:xfrm>
          <a:prstGeom prst="rect">
            <a:avLst/>
          </a:prstGeom>
          <a:noFill/>
          <a:ln w="9525">
            <a:noFill/>
            <a:miter lim="800000"/>
            <a:headEnd/>
            <a:tailEnd/>
          </a:ln>
        </p:spPr>
      </p:pic>
      <p:sp>
        <p:nvSpPr>
          <p:cNvPr id="13315" name="テキスト ボックス 3"/>
          <p:cNvSpPr txBox="1">
            <a:spLocks noChangeArrowheads="1"/>
          </p:cNvSpPr>
          <p:nvPr/>
        </p:nvSpPr>
        <p:spPr bwMode="auto">
          <a:xfrm>
            <a:off x="1928813" y="1785938"/>
            <a:ext cx="5049837" cy="461962"/>
          </a:xfrm>
          <a:prstGeom prst="rect">
            <a:avLst/>
          </a:prstGeom>
          <a:noFill/>
          <a:ln w="9525">
            <a:noFill/>
            <a:miter lim="800000"/>
            <a:headEnd/>
            <a:tailEnd/>
          </a:ln>
        </p:spPr>
        <p:txBody>
          <a:bodyPr wrap="none">
            <a:spAutoFit/>
          </a:bodyPr>
          <a:lstStyle/>
          <a:p>
            <a:r>
              <a:rPr lang="ja-JP" altLang="en-US" sz="2400">
                <a:latin typeface="HGP創英角ｺﾞｼｯｸUB" pitchFamily="50" charset="-128"/>
                <a:ea typeface="HGP創英角ｺﾞｼｯｸUB" pitchFamily="50" charset="-128"/>
              </a:rPr>
              <a:t>本研究では、化粧品市場を対象とする</a:t>
            </a:r>
            <a:endParaRPr lang="en-US" altLang="ja-JP" sz="2400">
              <a:latin typeface="HGP創英角ｺﾞｼｯｸUB" pitchFamily="50" charset="-128"/>
              <a:ea typeface="HGP創英角ｺﾞｼｯｸUB" pitchFamily="50" charset="-128"/>
            </a:endParaRPr>
          </a:p>
        </p:txBody>
      </p:sp>
      <p:sp>
        <p:nvSpPr>
          <p:cNvPr id="13316" name="テキスト ボックス 8"/>
          <p:cNvSpPr txBox="1">
            <a:spLocks noChangeArrowheads="1"/>
          </p:cNvSpPr>
          <p:nvPr/>
        </p:nvSpPr>
        <p:spPr bwMode="auto">
          <a:xfrm>
            <a:off x="2786063" y="2786063"/>
            <a:ext cx="3097212" cy="369887"/>
          </a:xfrm>
          <a:prstGeom prst="rect">
            <a:avLst/>
          </a:prstGeom>
          <a:noFill/>
          <a:ln w="9525">
            <a:noFill/>
            <a:miter lim="800000"/>
            <a:headEnd/>
            <a:tailEnd/>
          </a:ln>
        </p:spPr>
        <p:txBody>
          <a:bodyPr wrap="none">
            <a:spAutoFit/>
          </a:bodyPr>
          <a:lstStyle/>
          <a:p>
            <a:r>
              <a:rPr lang="ja-JP" altLang="en-US">
                <a:latin typeface="Calibri" pitchFamily="34" charset="0"/>
              </a:rPr>
              <a:t>化粧品市場を対象にする理由</a:t>
            </a:r>
          </a:p>
        </p:txBody>
      </p:sp>
      <p:sp>
        <p:nvSpPr>
          <p:cNvPr id="13317" name="正方形/長方形 9"/>
          <p:cNvSpPr>
            <a:spLocks noChangeArrowheads="1"/>
          </p:cNvSpPr>
          <p:nvPr/>
        </p:nvSpPr>
        <p:spPr bwMode="auto">
          <a:xfrm>
            <a:off x="1143000" y="4786313"/>
            <a:ext cx="1874838" cy="523875"/>
          </a:xfrm>
          <a:prstGeom prst="rect">
            <a:avLst/>
          </a:prstGeom>
          <a:noFill/>
          <a:ln w="9525">
            <a:noFill/>
            <a:miter lim="800000"/>
            <a:headEnd/>
            <a:tailEnd/>
          </a:ln>
        </p:spPr>
        <p:txBody>
          <a:bodyPr wrap="none">
            <a:spAutoFit/>
          </a:bodyPr>
          <a:lstStyle/>
          <a:p>
            <a:r>
              <a:rPr lang="ja-JP" altLang="en-US" sz="1400">
                <a:latin typeface="Calibri" pitchFamily="34" charset="0"/>
              </a:rPr>
              <a:t>若者の利用率が高く、</a:t>
            </a:r>
            <a:endParaRPr lang="en-US" altLang="ja-JP" sz="1400">
              <a:latin typeface="Calibri" pitchFamily="34" charset="0"/>
            </a:endParaRPr>
          </a:p>
          <a:p>
            <a:r>
              <a:rPr lang="ja-JP" altLang="en-US" sz="1400">
                <a:latin typeface="Calibri" pitchFamily="34" charset="0"/>
              </a:rPr>
              <a:t>サンプル回収が容易</a:t>
            </a:r>
          </a:p>
        </p:txBody>
      </p:sp>
      <p:sp>
        <p:nvSpPr>
          <p:cNvPr id="13318" name="正方形/長方形 10"/>
          <p:cNvSpPr>
            <a:spLocks noChangeArrowheads="1"/>
          </p:cNvSpPr>
          <p:nvPr/>
        </p:nvSpPr>
        <p:spPr bwMode="auto">
          <a:xfrm>
            <a:off x="3286125" y="4786313"/>
            <a:ext cx="2117725" cy="523875"/>
          </a:xfrm>
          <a:prstGeom prst="rect">
            <a:avLst/>
          </a:prstGeom>
          <a:noFill/>
          <a:ln w="9525">
            <a:noFill/>
            <a:miter lim="800000"/>
            <a:headEnd/>
            <a:tailEnd/>
          </a:ln>
        </p:spPr>
        <p:txBody>
          <a:bodyPr wrap="none">
            <a:spAutoFit/>
          </a:bodyPr>
          <a:lstStyle/>
          <a:p>
            <a:r>
              <a:rPr lang="ja-JP" altLang="en-US" sz="1400">
                <a:latin typeface="Calibri" pitchFamily="34" charset="0"/>
              </a:rPr>
              <a:t>男性用と女性用の商品が</a:t>
            </a:r>
            <a:endParaRPr lang="en-US" altLang="ja-JP" sz="1400">
              <a:latin typeface="Calibri" pitchFamily="34" charset="0"/>
            </a:endParaRPr>
          </a:p>
          <a:p>
            <a:r>
              <a:rPr lang="ja-JP" altLang="en-US" sz="1400">
                <a:latin typeface="Calibri" pitchFamily="34" charset="0"/>
              </a:rPr>
              <a:t>販売されている</a:t>
            </a:r>
          </a:p>
        </p:txBody>
      </p:sp>
      <p:sp>
        <p:nvSpPr>
          <p:cNvPr id="13319" name="正方形/長方形 11"/>
          <p:cNvSpPr>
            <a:spLocks noChangeArrowheads="1"/>
          </p:cNvSpPr>
          <p:nvPr/>
        </p:nvSpPr>
        <p:spPr bwMode="auto">
          <a:xfrm>
            <a:off x="5572125" y="4786313"/>
            <a:ext cx="2568575" cy="307975"/>
          </a:xfrm>
          <a:prstGeom prst="rect">
            <a:avLst/>
          </a:prstGeom>
          <a:noFill/>
          <a:ln w="9525">
            <a:noFill/>
            <a:miter lim="800000"/>
            <a:headEnd/>
            <a:tailEnd/>
          </a:ln>
        </p:spPr>
        <p:txBody>
          <a:bodyPr>
            <a:spAutoFit/>
          </a:bodyPr>
          <a:lstStyle/>
          <a:p>
            <a:r>
              <a:rPr lang="ja-JP" altLang="en-US" sz="1400">
                <a:latin typeface="Calibri" pitchFamily="34" charset="0"/>
              </a:rPr>
              <a:t>女性的な商品特性を持っている</a:t>
            </a:r>
            <a:endParaRPr lang="en-US" altLang="ja-JP" sz="1400">
              <a:latin typeface="Calibri" pitchFamily="34" charset="0"/>
            </a:endParaRPr>
          </a:p>
        </p:txBody>
      </p:sp>
      <p:sp>
        <p:nvSpPr>
          <p:cNvPr id="13320"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pic>
        <p:nvPicPr>
          <p:cNvPr id="13321" name="Picture 20" descr="クリックすると新しいウィンドウで開きます"/>
          <p:cNvPicPr>
            <a:picLocks noChangeAspect="1" noChangeArrowheads="1"/>
          </p:cNvPicPr>
          <p:nvPr/>
        </p:nvPicPr>
        <p:blipFill>
          <a:blip r:embed="rId3" cstate="print"/>
          <a:srcRect/>
          <a:stretch>
            <a:fillRect/>
          </a:stretch>
        </p:blipFill>
        <p:spPr bwMode="auto">
          <a:xfrm>
            <a:off x="5929313" y="3571875"/>
            <a:ext cx="1143000" cy="1143000"/>
          </a:xfrm>
          <a:prstGeom prst="rect">
            <a:avLst/>
          </a:prstGeom>
          <a:noFill/>
          <a:ln w="9525">
            <a:noFill/>
            <a:miter lim="800000"/>
            <a:headEnd/>
            <a:tailEnd/>
          </a:ln>
        </p:spPr>
      </p:pic>
      <p:sp>
        <p:nvSpPr>
          <p:cNvPr id="15" name="円/楕円 14"/>
          <p:cNvSpPr/>
          <p:nvPr/>
        </p:nvSpPr>
        <p:spPr>
          <a:xfrm>
            <a:off x="5786438" y="3429000"/>
            <a:ext cx="1357312" cy="13573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13323" name="Picture 23"/>
          <p:cNvPicPr>
            <a:picLocks noChangeAspect="1" noChangeArrowheads="1"/>
          </p:cNvPicPr>
          <p:nvPr/>
        </p:nvPicPr>
        <p:blipFill>
          <a:blip r:embed="rId4" cstate="print"/>
          <a:srcRect/>
          <a:stretch>
            <a:fillRect/>
          </a:stretch>
        </p:blipFill>
        <p:spPr bwMode="auto">
          <a:xfrm>
            <a:off x="1285875" y="3357563"/>
            <a:ext cx="1428750" cy="1476375"/>
          </a:xfrm>
          <a:prstGeom prst="rect">
            <a:avLst/>
          </a:prstGeom>
          <a:noFill/>
          <a:ln w="9525">
            <a:noFill/>
            <a:miter lim="800000"/>
            <a:headEnd/>
            <a:tailEnd/>
          </a:ln>
        </p:spPr>
      </p:pic>
      <p:sp>
        <p:nvSpPr>
          <p:cNvPr id="22" name="スライド番号プレースホルダ 21"/>
          <p:cNvSpPr>
            <a:spLocks noGrp="1"/>
          </p:cNvSpPr>
          <p:nvPr>
            <p:ph type="sldNum" sz="quarter" idx="12"/>
          </p:nvPr>
        </p:nvSpPr>
        <p:spPr/>
        <p:txBody>
          <a:bodyPr/>
          <a:lstStyle/>
          <a:p>
            <a:pPr>
              <a:defRPr/>
            </a:pPr>
            <a:fld id="{6F6CF997-7355-4B98-A867-FFF925A4310A}" type="slidenum">
              <a:rPr lang="ja-JP" altLang="en-US" smtClean="0"/>
              <a:pPr>
                <a:defRPr/>
              </a:pPr>
              <a:t>7</a:t>
            </a:fld>
            <a:endParaRPr lang="ja-JP" altLang="en-US"/>
          </a:p>
        </p:txBody>
      </p:sp>
      <p:sp>
        <p:nvSpPr>
          <p:cNvPr id="13325"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4" name="正方形/長方形 23"/>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3327"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３</a:t>
            </a:r>
          </a:p>
        </p:txBody>
      </p:sp>
      <p:sp>
        <p:nvSpPr>
          <p:cNvPr id="13328" name="テキスト ボックス 25"/>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化粧品市場の現状分析</a:t>
            </a:r>
          </a:p>
        </p:txBody>
      </p:sp>
      <p:sp>
        <p:nvSpPr>
          <p:cNvPr id="27" name="正方形/長方形 2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330" name="テキスト ボックス 27"/>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化粧品市場を研究対象にする</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クリックすると新しいウィンドウで開きます"/>
          <p:cNvPicPr>
            <a:picLocks noChangeAspect="1" noChangeArrowheads="1"/>
          </p:cNvPicPr>
          <p:nvPr/>
        </p:nvPicPr>
        <p:blipFill>
          <a:blip r:embed="rId3" cstate="print"/>
          <a:srcRect/>
          <a:stretch>
            <a:fillRect/>
          </a:stretch>
        </p:blipFill>
        <p:spPr bwMode="auto">
          <a:xfrm>
            <a:off x="6143636" y="2714620"/>
            <a:ext cx="1081088" cy="1081088"/>
          </a:xfrm>
          <a:prstGeom prst="rect">
            <a:avLst/>
          </a:prstGeom>
          <a:noFill/>
        </p:spPr>
      </p:pic>
      <p:graphicFrame>
        <p:nvGraphicFramePr>
          <p:cNvPr id="4" name="表 3"/>
          <p:cNvGraphicFramePr>
            <a:graphicFrameLocks noGrp="1"/>
          </p:cNvGraphicFramePr>
          <p:nvPr/>
        </p:nvGraphicFramePr>
        <p:xfrm>
          <a:off x="1500188" y="2428875"/>
          <a:ext cx="5803900" cy="3500462"/>
        </p:xfrm>
        <a:graphic>
          <a:graphicData uri="http://schemas.openxmlformats.org/drawingml/2006/table">
            <a:tbl>
              <a:tblPr/>
              <a:tblGrid>
                <a:gridCol w="685800"/>
                <a:gridCol w="685800"/>
                <a:gridCol w="952500"/>
                <a:gridCol w="1257300"/>
                <a:gridCol w="1062070"/>
                <a:gridCol w="1160430"/>
              </a:tblGrid>
              <a:tr h="1442100">
                <a:tc>
                  <a:txBody>
                    <a:bodyPr/>
                    <a:lstStyle/>
                    <a:p>
                      <a:pPr algn="l" fontAlgn="ctr"/>
                      <a:r>
                        <a:rPr lang="ja-JP" altLang="en-US" sz="1100" b="0" i="0" u="none" strike="noStrike" dirty="0">
                          <a:solidFill>
                            <a:srgbClr val="000000"/>
                          </a:solidFill>
                          <a:latin typeface="ＭＳ Ｐゴシック"/>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洗顔料</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リップクリーム</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化粧水・ローション</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毛穴パック</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眉整ケア用品</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48">
                <a:tc>
                  <a:txBody>
                    <a:bodyPr/>
                    <a:lstStyle/>
                    <a:p>
                      <a:pPr algn="ctr" fontAlgn="ctr"/>
                      <a:r>
                        <a:rPr lang="en-US" altLang="ja-JP" sz="1100" b="0" i="0" u="none" strike="noStrike" dirty="0">
                          <a:solidFill>
                            <a:srgbClr val="000000"/>
                          </a:solidFill>
                          <a:latin typeface="HGP創英角ｺﾞｼｯｸUB" pitchFamily="50" charset="-128"/>
                          <a:ea typeface="HGP創英角ｺﾞｼｯｸUB" pitchFamily="50" charset="-128"/>
                        </a:rPr>
                        <a:t>15</a:t>
                      </a:r>
                      <a:r>
                        <a:rPr lang="ja-JP" altLang="en-US" sz="1100" b="0" i="0" u="none" strike="noStrike" dirty="0">
                          <a:solidFill>
                            <a:srgbClr val="000000"/>
                          </a:solidFill>
                          <a:latin typeface="HGP創英角ｺﾞｼｯｸUB" pitchFamily="50" charset="-128"/>
                          <a:ea typeface="HGP創英角ｺﾞｼｯｸUB" pitchFamily="50" charset="-128"/>
                        </a:rPr>
                        <a:t>～</a:t>
                      </a:r>
                      <a:r>
                        <a:rPr lang="en-US" altLang="ja-JP" sz="1100" b="0" i="0" u="none" strike="noStrike" dirty="0">
                          <a:solidFill>
                            <a:srgbClr val="000000"/>
                          </a:solidFill>
                          <a:latin typeface="HGP創英角ｺﾞｼｯｸUB" pitchFamily="50" charset="-128"/>
                          <a:ea typeface="HGP創英角ｺﾞｼｯｸUB" pitchFamily="50" charset="-128"/>
                        </a:rPr>
                        <a:t>19</a:t>
                      </a:r>
                      <a:r>
                        <a:rPr lang="ja-JP" altLang="en-US" sz="1100" b="0" i="0" u="none" strike="noStrike" dirty="0">
                          <a:solidFill>
                            <a:srgbClr val="000000"/>
                          </a:solidFill>
                          <a:latin typeface="HGP創英角ｺﾞｼｯｸUB" pitchFamily="50" charset="-128"/>
                          <a:ea typeface="HGP創英角ｺﾞｼｯｸUB" pitchFamily="50" charset="-128"/>
                        </a:rPr>
                        <a:t>歳</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64.1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23.3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15.5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12.6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6526">
                <a:tc>
                  <a:txBody>
                    <a:bodyPr/>
                    <a:lstStyle/>
                    <a:p>
                      <a:pPr algn="ctr" fontAlgn="ctr"/>
                      <a:r>
                        <a:rPr lang="ja-JP" altLang="en-US" sz="1400" b="0" i="0" u="none" strike="noStrike" dirty="0">
                          <a:solidFill>
                            <a:srgbClr val="000000"/>
                          </a:solidFill>
                          <a:latin typeface="HGP創英角ｺﾞｼｯｸUB" pitchFamily="50" charset="-128"/>
                          <a:ea typeface="HGP創英角ｺﾞｼｯｸUB" pitchFamily="50" charset="-128"/>
                        </a:rPr>
                        <a:t>２０代</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dirty="0">
                          <a:solidFill>
                            <a:srgbClr val="000000"/>
                          </a:solidFill>
                          <a:latin typeface="HGP創英角ｺﾞｼｯｸUB" pitchFamily="50" charset="-128"/>
                          <a:ea typeface="HGP創英角ｺﾞｼｯｸUB" pitchFamily="50" charset="-128"/>
                        </a:rPr>
                        <a:t>74.8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ctr"/>
                      <a:r>
                        <a:rPr lang="en-US" altLang="ja-JP" sz="1400" b="0" i="0" u="none" strike="noStrike" dirty="0">
                          <a:solidFill>
                            <a:srgbClr val="000000"/>
                          </a:solidFill>
                          <a:latin typeface="HGP創英角ｺﾞｼｯｸUB" pitchFamily="50" charset="-128"/>
                          <a:ea typeface="HGP創英角ｺﾞｼｯｸUB" pitchFamily="50" charset="-128"/>
                        </a:rPr>
                        <a:t>29.1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ctr"/>
                      <a:r>
                        <a:rPr lang="en-US" altLang="ja-JP" sz="1400" b="0" i="0" u="none" strike="noStrike" dirty="0">
                          <a:solidFill>
                            <a:srgbClr val="000000"/>
                          </a:solidFill>
                          <a:latin typeface="HGP創英角ｺﾞｼｯｸUB" pitchFamily="50" charset="-128"/>
                          <a:ea typeface="HGP創英角ｺﾞｼｯｸUB" pitchFamily="50" charset="-128"/>
                        </a:rPr>
                        <a:t>24.3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ctr"/>
                      <a:r>
                        <a:rPr lang="en-US" altLang="ja-JP" sz="1400" b="0" i="0" u="none" strike="noStrike" dirty="0">
                          <a:solidFill>
                            <a:srgbClr val="000000"/>
                          </a:solidFill>
                          <a:latin typeface="HGP創英角ｺﾞｼｯｸUB" pitchFamily="50" charset="-128"/>
                          <a:ea typeface="HGP創英角ｺﾞｼｯｸUB" pitchFamily="50" charset="-128"/>
                        </a:rPr>
                        <a:t>21.4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ctr"/>
                      <a:r>
                        <a:rPr lang="en-US" altLang="ja-JP" sz="1400" b="0" i="0" u="none" strike="noStrike" dirty="0">
                          <a:solidFill>
                            <a:srgbClr val="000000"/>
                          </a:solidFill>
                          <a:latin typeface="HGP創英角ｺﾞｼｯｸUB" pitchFamily="50" charset="-128"/>
                          <a:ea typeface="HGP創英角ｺﾞｼｯｸUB" pitchFamily="50" charset="-128"/>
                        </a:rPr>
                        <a:t>16.5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224548">
                <a:tc>
                  <a:txBody>
                    <a:bodyPr/>
                    <a:lstStyle/>
                    <a:p>
                      <a:pPr algn="ctr" fontAlgn="ctr"/>
                      <a:r>
                        <a:rPr lang="en-US" altLang="ja-JP" sz="1100" b="0" i="0" u="none" strike="noStrike" dirty="0">
                          <a:solidFill>
                            <a:srgbClr val="000000"/>
                          </a:solidFill>
                          <a:latin typeface="HGP創英角ｺﾞｼｯｸUB" pitchFamily="50" charset="-128"/>
                          <a:ea typeface="HGP創英角ｺﾞｼｯｸUB" pitchFamily="50" charset="-128"/>
                        </a:rPr>
                        <a:t>30</a:t>
                      </a:r>
                      <a:r>
                        <a:rPr lang="ja-JP" altLang="en-US" sz="1100" b="0" i="0" u="none" strike="noStrike" dirty="0">
                          <a:solidFill>
                            <a:srgbClr val="000000"/>
                          </a:solidFill>
                          <a:latin typeface="HGP創英角ｺﾞｼｯｸUB" pitchFamily="50" charset="-128"/>
                          <a:ea typeface="HGP創英角ｺﾞｼｯｸUB" pitchFamily="50" charset="-128"/>
                        </a:rPr>
                        <a:t>代</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66.0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21.4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13.6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8.7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48">
                <a:tc>
                  <a:txBody>
                    <a:bodyPr/>
                    <a:lstStyle/>
                    <a:p>
                      <a:pPr algn="ctr" fontAlgn="ctr"/>
                      <a:r>
                        <a:rPr lang="en-US" altLang="ja-JP" sz="1100" b="0" i="0" u="none" strike="noStrike" dirty="0" smtClean="0">
                          <a:solidFill>
                            <a:srgbClr val="000000"/>
                          </a:solidFill>
                          <a:latin typeface="HGP創英角ｺﾞｼｯｸUB" pitchFamily="50" charset="-128"/>
                          <a:ea typeface="HGP創英角ｺﾞｼｯｸUB" pitchFamily="50" charset="-128"/>
                        </a:rPr>
                        <a:t>40</a:t>
                      </a:r>
                      <a:r>
                        <a:rPr lang="ja-JP" altLang="en-US" sz="1100" b="0" i="0" u="none" strike="noStrike" dirty="0" smtClean="0">
                          <a:solidFill>
                            <a:srgbClr val="000000"/>
                          </a:solidFill>
                          <a:latin typeface="HGP創英角ｺﾞｼｯｸUB" pitchFamily="50" charset="-128"/>
                          <a:ea typeface="HGP創英角ｺﾞｼｯｸUB" pitchFamily="50" charset="-128"/>
                        </a:rPr>
                        <a:t>代</a:t>
                      </a:r>
                      <a:endParaRPr lang="ja-JP" altLang="en-US" sz="1100" b="0" i="0" u="none" strike="noStrike" dirty="0">
                        <a:solidFill>
                          <a:srgbClr val="000000"/>
                        </a:solidFill>
                        <a:latin typeface="HGP創英角ｺﾞｼｯｸUB" pitchFamily="50" charset="-128"/>
                        <a:ea typeface="HGP創英角ｺﾞｼｯｸUB"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43.7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21.4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5.8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48">
                <a:tc>
                  <a:txBody>
                    <a:bodyPr/>
                    <a:lstStyle/>
                    <a:p>
                      <a:pPr algn="ctr" fontAlgn="ctr"/>
                      <a:r>
                        <a:rPr lang="en-US" altLang="ja-JP" sz="1100" b="0" i="0" u="none" strike="noStrike" dirty="0">
                          <a:solidFill>
                            <a:srgbClr val="000000"/>
                          </a:solidFill>
                          <a:latin typeface="HGP創英角ｺﾞｼｯｸUB" pitchFamily="50" charset="-128"/>
                          <a:ea typeface="HGP創英角ｺﾞｼｯｸUB" pitchFamily="50" charset="-128"/>
                        </a:rPr>
                        <a:t>50</a:t>
                      </a:r>
                      <a:r>
                        <a:rPr lang="ja-JP" altLang="en-US" sz="1100" b="0" i="0" u="none" strike="noStrike" dirty="0">
                          <a:solidFill>
                            <a:srgbClr val="000000"/>
                          </a:solidFill>
                          <a:latin typeface="HGP創英角ｺﾞｼｯｸUB" pitchFamily="50" charset="-128"/>
                          <a:ea typeface="HGP創英角ｺﾞｼｯｸUB" pitchFamily="50" charset="-128"/>
                        </a:rPr>
                        <a:t>代</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37.9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48">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未婚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64.5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27.0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17.4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16.3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12.1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48">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既婚</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48.5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12.9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7.3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4548">
                <a:tc>
                  <a:txBody>
                    <a:bodyPr/>
                    <a:lstStyle/>
                    <a:p>
                      <a:pPr algn="ctr" fontAlgn="ctr"/>
                      <a:r>
                        <a:rPr lang="ja-JP" altLang="en-US" sz="1100" b="0" i="0" u="none" strike="noStrike" dirty="0">
                          <a:solidFill>
                            <a:srgbClr val="000000"/>
                          </a:solidFill>
                          <a:latin typeface="HGP創英角ｺﾞｼｯｸUB" pitchFamily="50" charset="-128"/>
                          <a:ea typeface="HGP創英角ｺﾞｼｯｸUB" pitchFamily="50" charset="-128"/>
                        </a:rPr>
                        <a:t>全体</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57.3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latin typeface="HGP創英角ｺﾞｼｯｸUB" pitchFamily="50" charset="-128"/>
                          <a:ea typeface="HGP創英角ｺﾞｼｯｸUB" pitchFamily="50" charset="-128"/>
                        </a:rPr>
                        <a:t>20.6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12.2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latin typeface="HGP創英角ｺﾞｼｯｸUB" pitchFamily="50" charset="-128"/>
                          <a:ea typeface="HGP創英角ｺﾞｼｯｸUB" pitchFamily="50" charset="-128"/>
                        </a:rPr>
                        <a:t>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410" name="正方形/長方形 4"/>
          <p:cNvSpPr>
            <a:spLocks noChangeArrowheads="1"/>
          </p:cNvSpPr>
          <p:nvPr/>
        </p:nvSpPr>
        <p:spPr bwMode="auto">
          <a:xfrm>
            <a:off x="1643063" y="1285875"/>
            <a:ext cx="6072187" cy="461963"/>
          </a:xfrm>
          <a:prstGeom prst="rect">
            <a:avLst/>
          </a:prstGeom>
          <a:noFill/>
          <a:ln w="9525">
            <a:noFill/>
            <a:miter lim="800000"/>
            <a:headEnd/>
            <a:tailEnd/>
          </a:ln>
        </p:spPr>
        <p:txBody>
          <a:bodyPr>
            <a:spAutoFit/>
          </a:bodyPr>
          <a:lstStyle/>
          <a:p>
            <a:r>
              <a:rPr lang="ja-JP" altLang="en-US" sz="2400">
                <a:latin typeface="HGP創英角ｺﾞｼｯｸUB" pitchFamily="50" charset="-128"/>
                <a:ea typeface="HGP創英角ｺﾞｼｯｸUB" pitchFamily="50" charset="-128"/>
              </a:rPr>
              <a:t>若者の利用率が高く、サンプル回収が容易</a:t>
            </a:r>
          </a:p>
        </p:txBody>
      </p:sp>
      <p:sp>
        <p:nvSpPr>
          <p:cNvPr id="6" name="テキスト ボックス 5"/>
          <p:cNvSpPr txBox="1"/>
          <p:nvPr/>
        </p:nvSpPr>
        <p:spPr>
          <a:xfrm>
            <a:off x="2571750" y="1928813"/>
            <a:ext cx="3646488" cy="369887"/>
          </a:xfrm>
          <a:prstGeom prst="rect">
            <a:avLst/>
          </a:prstGeom>
          <a:noFill/>
        </p:spPr>
        <p:txBody>
          <a:bodyPr wrap="none">
            <a:spAutoFit/>
          </a:bodyPr>
          <a:lstStyle/>
          <a:p>
            <a:pPr fontAlgn="auto">
              <a:spcBef>
                <a:spcPts val="0"/>
              </a:spcBef>
              <a:spcAft>
                <a:spcPts val="0"/>
              </a:spcAft>
              <a:defRPr/>
            </a:pPr>
            <a:r>
              <a:rPr lang="ja-JP" altLang="en-US" dirty="0">
                <a:latin typeface="+mn-ea"/>
                <a:ea typeface="+mn-ea"/>
              </a:rPr>
              <a:t>男性の世代別の化粧品使用率（％）</a:t>
            </a:r>
          </a:p>
        </p:txBody>
      </p:sp>
      <p:sp>
        <p:nvSpPr>
          <p:cNvPr id="14412" name="テキスト ボックス 6"/>
          <p:cNvSpPr txBox="1">
            <a:spLocks noChangeArrowheads="1"/>
          </p:cNvSpPr>
          <p:nvPr/>
        </p:nvSpPr>
        <p:spPr bwMode="auto">
          <a:xfrm>
            <a:off x="5000625" y="5929313"/>
            <a:ext cx="3429000" cy="338137"/>
          </a:xfrm>
          <a:prstGeom prst="rect">
            <a:avLst/>
          </a:prstGeom>
          <a:noFill/>
          <a:ln w="9525">
            <a:noFill/>
            <a:miter lim="800000"/>
            <a:headEnd/>
            <a:tailEnd/>
          </a:ln>
        </p:spPr>
        <p:txBody>
          <a:bodyPr>
            <a:spAutoFit/>
          </a:bodyPr>
          <a:lstStyle/>
          <a:p>
            <a:r>
              <a:rPr lang="ja-JP" altLang="en-US" sz="1600">
                <a:latin typeface="Calibri" pitchFamily="34" charset="0"/>
              </a:rPr>
              <a:t>（マクロミルモニター</a:t>
            </a:r>
            <a:r>
              <a:rPr lang="en-US" altLang="ja-JP" sz="1600">
                <a:latin typeface="Calibri" pitchFamily="34" charset="0"/>
              </a:rPr>
              <a:t>,2010</a:t>
            </a:r>
            <a:r>
              <a:rPr lang="ja-JP" altLang="en-US" sz="1600">
                <a:latin typeface="Calibri" pitchFamily="34" charset="0"/>
              </a:rPr>
              <a:t>）</a:t>
            </a:r>
          </a:p>
        </p:txBody>
      </p:sp>
      <p:sp>
        <p:nvSpPr>
          <p:cNvPr id="14413"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1" name="スライド番号プレースホルダ 20"/>
          <p:cNvSpPr>
            <a:spLocks noGrp="1"/>
          </p:cNvSpPr>
          <p:nvPr>
            <p:ph type="sldNum" sz="quarter" idx="12"/>
          </p:nvPr>
        </p:nvSpPr>
        <p:spPr/>
        <p:txBody>
          <a:bodyPr/>
          <a:lstStyle/>
          <a:p>
            <a:pPr>
              <a:defRPr/>
            </a:pPr>
            <a:fld id="{1CABC857-6E01-4DAA-A45F-6CBFF4F627F5}" type="slidenum">
              <a:rPr lang="ja-JP" altLang="en-US" smtClean="0"/>
              <a:pPr>
                <a:defRPr/>
              </a:pPr>
              <a:t>8</a:t>
            </a:fld>
            <a:endParaRPr lang="ja-JP" altLang="en-US"/>
          </a:p>
        </p:txBody>
      </p:sp>
      <p:sp>
        <p:nvSpPr>
          <p:cNvPr id="14415"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4416"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4" name="正方形/長方形 23"/>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4418"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３</a:t>
            </a:r>
          </a:p>
        </p:txBody>
      </p:sp>
      <p:sp>
        <p:nvSpPr>
          <p:cNvPr id="14419" name="テキスト ボックス 25"/>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化粧品市場の現状分析</a:t>
            </a:r>
          </a:p>
        </p:txBody>
      </p:sp>
      <p:sp>
        <p:nvSpPr>
          <p:cNvPr id="27" name="正方形/長方形 26"/>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421" name="テキスト ボックス 27"/>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若者の化粧品利用率が高い</a:t>
            </a:r>
          </a:p>
        </p:txBody>
      </p:sp>
      <p:pic>
        <p:nvPicPr>
          <p:cNvPr id="9218" name="Picture 2"/>
          <p:cNvPicPr>
            <a:picLocks noChangeAspect="1" noChangeArrowheads="1"/>
          </p:cNvPicPr>
          <p:nvPr/>
        </p:nvPicPr>
        <p:blipFill>
          <a:blip r:embed="rId4" cstate="print"/>
          <a:srcRect/>
          <a:stretch>
            <a:fillRect/>
          </a:stretch>
        </p:blipFill>
        <p:spPr bwMode="auto">
          <a:xfrm>
            <a:off x="2285984" y="2786058"/>
            <a:ext cx="504860" cy="1049652"/>
          </a:xfrm>
          <a:prstGeom prst="rect">
            <a:avLst/>
          </a:prstGeom>
          <a:noFill/>
          <a:ln w="9525">
            <a:noFill/>
            <a:miter lim="800000"/>
            <a:headEnd/>
            <a:tailEnd/>
          </a:ln>
          <a:effectLst/>
        </p:spPr>
      </p:pic>
      <p:pic>
        <p:nvPicPr>
          <p:cNvPr id="9219" name="Picture 3"/>
          <p:cNvPicPr>
            <a:picLocks noChangeAspect="1" noChangeArrowheads="1"/>
          </p:cNvPicPr>
          <p:nvPr/>
        </p:nvPicPr>
        <p:blipFill>
          <a:blip r:embed="rId5" cstate="print"/>
          <a:srcRect/>
          <a:stretch>
            <a:fillRect/>
          </a:stretch>
        </p:blipFill>
        <p:spPr bwMode="auto">
          <a:xfrm>
            <a:off x="3071802" y="2643182"/>
            <a:ext cx="548983" cy="1223962"/>
          </a:xfrm>
          <a:prstGeom prst="rect">
            <a:avLst/>
          </a:prstGeom>
          <a:noFill/>
          <a:ln w="9525">
            <a:noFill/>
            <a:miter lim="800000"/>
            <a:headEnd/>
            <a:tailEnd/>
          </a:ln>
          <a:effectLst/>
        </p:spPr>
      </p:pic>
      <p:pic>
        <p:nvPicPr>
          <p:cNvPr id="9220" name="Picture 4"/>
          <p:cNvPicPr>
            <a:picLocks noChangeAspect="1" noChangeArrowheads="1"/>
          </p:cNvPicPr>
          <p:nvPr/>
        </p:nvPicPr>
        <p:blipFill>
          <a:blip r:embed="rId6" cstate="print"/>
          <a:srcRect/>
          <a:stretch>
            <a:fillRect/>
          </a:stretch>
        </p:blipFill>
        <p:spPr bwMode="auto">
          <a:xfrm>
            <a:off x="4143372" y="2714620"/>
            <a:ext cx="719132" cy="1108283"/>
          </a:xfrm>
          <a:prstGeom prst="rect">
            <a:avLst/>
          </a:prstGeom>
          <a:noFill/>
          <a:ln w="9525">
            <a:noFill/>
            <a:miter lim="800000"/>
            <a:headEnd/>
            <a:tailEnd/>
          </a:ln>
          <a:effectLst/>
        </p:spPr>
      </p:pic>
      <p:pic>
        <p:nvPicPr>
          <p:cNvPr id="9221" name="Picture 5"/>
          <p:cNvPicPr>
            <a:picLocks noChangeAspect="1" noChangeArrowheads="1"/>
          </p:cNvPicPr>
          <p:nvPr/>
        </p:nvPicPr>
        <p:blipFill>
          <a:blip r:embed="rId7" cstate="print"/>
          <a:srcRect/>
          <a:stretch>
            <a:fillRect/>
          </a:stretch>
        </p:blipFill>
        <p:spPr bwMode="auto">
          <a:xfrm>
            <a:off x="5389244" y="2695596"/>
            <a:ext cx="490534" cy="10976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正方形/長方形 4"/>
          <p:cNvSpPr>
            <a:spLocks noChangeArrowheads="1"/>
          </p:cNvSpPr>
          <p:nvPr/>
        </p:nvSpPr>
        <p:spPr bwMode="auto">
          <a:xfrm>
            <a:off x="1714500" y="1357313"/>
            <a:ext cx="6072188" cy="830262"/>
          </a:xfrm>
          <a:prstGeom prst="rect">
            <a:avLst/>
          </a:prstGeom>
          <a:noFill/>
          <a:ln w="9525">
            <a:noFill/>
            <a:miter lim="800000"/>
            <a:headEnd/>
            <a:tailEnd/>
          </a:ln>
        </p:spPr>
        <p:txBody>
          <a:bodyPr>
            <a:spAutoFit/>
          </a:bodyPr>
          <a:lstStyle/>
          <a:p>
            <a:r>
              <a:rPr lang="ja-JP" altLang="en-US" sz="2400">
                <a:latin typeface="HGP創英角ｺﾞｼｯｸUB" pitchFamily="50" charset="-128"/>
                <a:ea typeface="HGP創英角ｺﾞｼｯｸUB" pitchFamily="50" charset="-128"/>
              </a:rPr>
              <a:t>男性用と女性用の商品が販売されているため</a:t>
            </a:r>
            <a:endParaRPr lang="en-US" altLang="ja-JP" sz="2400">
              <a:latin typeface="HGP創英角ｺﾞｼｯｸUB" pitchFamily="50" charset="-128"/>
              <a:ea typeface="HGP創英角ｺﾞｼｯｸUB" pitchFamily="50" charset="-128"/>
            </a:endParaRPr>
          </a:p>
          <a:p>
            <a:r>
              <a:rPr lang="ja-JP" altLang="en-US" sz="2400">
                <a:latin typeface="HGP創英角ｺﾞｼｯｸUB" pitchFamily="50" charset="-128"/>
                <a:ea typeface="HGP創英角ｺﾞｼｯｸUB" pitchFamily="50" charset="-128"/>
              </a:rPr>
              <a:t>今後のインプリケーションに生かしやすい</a:t>
            </a:r>
          </a:p>
        </p:txBody>
      </p:sp>
      <p:sp>
        <p:nvSpPr>
          <p:cNvPr id="15364"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20" name="スライド番号プレースホルダ 19"/>
          <p:cNvSpPr>
            <a:spLocks noGrp="1"/>
          </p:cNvSpPr>
          <p:nvPr>
            <p:ph type="sldNum" sz="quarter" idx="12"/>
          </p:nvPr>
        </p:nvSpPr>
        <p:spPr/>
        <p:txBody>
          <a:bodyPr/>
          <a:lstStyle/>
          <a:p>
            <a:pPr>
              <a:defRPr/>
            </a:pPr>
            <a:fld id="{F5CB1A7E-E67B-460E-BC03-C55CC4AC445F}" type="slidenum">
              <a:rPr lang="ja-JP" altLang="en-US" smtClean="0"/>
              <a:pPr>
                <a:defRPr/>
              </a:pPr>
              <a:t>9</a:t>
            </a:fld>
            <a:endParaRPr lang="ja-JP" altLang="en-US"/>
          </a:p>
        </p:txBody>
      </p:sp>
      <p:sp>
        <p:nvSpPr>
          <p:cNvPr id="15367" name="テキスト ボックス 3"/>
          <p:cNvSpPr txBox="1">
            <a:spLocks noChangeArrowheads="1"/>
          </p:cNvSpPr>
          <p:nvPr/>
        </p:nvSpPr>
        <p:spPr bwMode="auto">
          <a:xfrm>
            <a:off x="1857375" y="642938"/>
            <a:ext cx="184150" cy="369887"/>
          </a:xfrm>
          <a:prstGeom prst="rect">
            <a:avLst/>
          </a:prstGeom>
          <a:noFill/>
          <a:ln w="9525">
            <a:noFill/>
            <a:miter lim="800000"/>
            <a:headEnd/>
            <a:tailEnd/>
          </a:ln>
        </p:spPr>
        <p:txBody>
          <a:bodyPr wrap="none">
            <a:spAutoFit/>
          </a:bodyPr>
          <a:lstStyle/>
          <a:p>
            <a:endParaRPr lang="ja-JP" altLang="en-US">
              <a:latin typeface="Calibri" pitchFamily="34" charset="0"/>
            </a:endParaRPr>
          </a:p>
        </p:txBody>
      </p:sp>
      <p:sp>
        <p:nvSpPr>
          <p:cNvPr id="15368" name="テキスト ボックス 7"/>
          <p:cNvSpPr txBox="1">
            <a:spLocks noChangeArrowheads="1"/>
          </p:cNvSpPr>
          <p:nvPr/>
        </p:nvSpPr>
        <p:spPr bwMode="auto">
          <a:xfrm>
            <a:off x="428625" y="0"/>
            <a:ext cx="1214438" cy="830263"/>
          </a:xfrm>
          <a:prstGeom prst="rect">
            <a:avLst/>
          </a:prstGeom>
          <a:noFill/>
          <a:ln w="9525">
            <a:noFill/>
            <a:miter lim="800000"/>
            <a:headEnd/>
            <a:tailEnd/>
          </a:ln>
        </p:spPr>
        <p:txBody>
          <a:bodyPr>
            <a:spAutoFit/>
          </a:bodyPr>
          <a:lstStyle/>
          <a:p>
            <a:r>
              <a:rPr lang="ja-JP" altLang="en-US" sz="4800">
                <a:latin typeface="HGS創英角ｺﾞｼｯｸUB" pitchFamily="50" charset="-128"/>
                <a:ea typeface="HGS創英角ｺﾞｼｯｸUB" pitchFamily="50" charset="-128"/>
              </a:rPr>
              <a:t>５</a:t>
            </a:r>
          </a:p>
        </p:txBody>
      </p:sp>
      <p:sp>
        <p:nvSpPr>
          <p:cNvPr id="23" name="正方形/長方形 22"/>
          <p:cNvSpPr/>
          <p:nvPr/>
        </p:nvSpPr>
        <p:spPr>
          <a:xfrm>
            <a:off x="0" y="0"/>
            <a:ext cx="2500313" cy="928688"/>
          </a:xfrm>
          <a:prstGeom prst="rect">
            <a:avLst/>
          </a:prstGeom>
          <a:solidFill>
            <a:srgbClr val="FFB3B3"/>
          </a:solidFill>
          <a:ln>
            <a:solidFill>
              <a:srgbClr val="FFB3B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5370" name="テキスト ボックス 7"/>
          <p:cNvSpPr txBox="1">
            <a:spLocks noChangeArrowheads="1"/>
          </p:cNvSpPr>
          <p:nvPr/>
        </p:nvSpPr>
        <p:spPr bwMode="auto">
          <a:xfrm>
            <a:off x="0" y="0"/>
            <a:ext cx="857250" cy="584200"/>
          </a:xfrm>
          <a:prstGeom prst="rect">
            <a:avLst/>
          </a:prstGeom>
          <a:noFill/>
          <a:ln w="9525">
            <a:noFill/>
            <a:miter lim="800000"/>
            <a:headEnd/>
            <a:tailEnd/>
          </a:ln>
        </p:spPr>
        <p:txBody>
          <a:bodyPr>
            <a:spAutoFit/>
          </a:bodyPr>
          <a:lstStyle/>
          <a:p>
            <a:r>
              <a:rPr lang="ja-JP" altLang="en-US" sz="3200">
                <a:latin typeface="HGS創英角ｺﾞｼｯｸUB" pitchFamily="50" charset="-128"/>
                <a:ea typeface="HGS創英角ｺﾞｼｯｸUB" pitchFamily="50" charset="-128"/>
              </a:rPr>
              <a:t>３</a:t>
            </a:r>
          </a:p>
        </p:txBody>
      </p:sp>
      <p:sp>
        <p:nvSpPr>
          <p:cNvPr id="15371" name="テキスト ボックス 24"/>
          <p:cNvSpPr txBox="1">
            <a:spLocks noChangeArrowheads="1"/>
          </p:cNvSpPr>
          <p:nvPr/>
        </p:nvSpPr>
        <p:spPr bwMode="auto">
          <a:xfrm>
            <a:off x="0" y="500063"/>
            <a:ext cx="2492375" cy="369887"/>
          </a:xfrm>
          <a:prstGeom prst="rect">
            <a:avLst/>
          </a:prstGeom>
          <a:noFill/>
          <a:ln w="9525">
            <a:noFill/>
            <a:miter lim="800000"/>
            <a:headEnd/>
            <a:tailEnd/>
          </a:ln>
        </p:spPr>
        <p:txBody>
          <a:bodyPr>
            <a:spAutoFit/>
          </a:bodyPr>
          <a:lstStyle/>
          <a:p>
            <a:r>
              <a:rPr lang="ja-JP" altLang="en-US">
                <a:latin typeface="HGP創英角ｺﾞｼｯｸUB" pitchFamily="50" charset="-128"/>
                <a:ea typeface="HGP創英角ｺﾞｼｯｸUB" pitchFamily="50" charset="-128"/>
              </a:rPr>
              <a:t>化粧品市場の現状分析</a:t>
            </a:r>
          </a:p>
        </p:txBody>
      </p:sp>
      <p:sp>
        <p:nvSpPr>
          <p:cNvPr id="26" name="正方形/長方形 25"/>
          <p:cNvSpPr/>
          <p:nvPr/>
        </p:nvSpPr>
        <p:spPr>
          <a:xfrm>
            <a:off x="2571750" y="0"/>
            <a:ext cx="6572250" cy="923925"/>
          </a:xfrm>
          <a:prstGeom prst="rect">
            <a:avLst/>
          </a:prstGeom>
          <a:solidFill>
            <a:srgbClr val="B3F1F7"/>
          </a:solidFill>
          <a:ln>
            <a:solidFill>
              <a:srgbClr val="B3F1F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373" name="テキスト ボックス 26"/>
          <p:cNvSpPr txBox="1">
            <a:spLocks noChangeArrowheads="1"/>
          </p:cNvSpPr>
          <p:nvPr/>
        </p:nvSpPr>
        <p:spPr bwMode="auto">
          <a:xfrm>
            <a:off x="2652713" y="214313"/>
            <a:ext cx="6491287" cy="523875"/>
          </a:xfrm>
          <a:prstGeom prst="rect">
            <a:avLst/>
          </a:prstGeom>
          <a:noFill/>
          <a:ln w="9525">
            <a:noFill/>
            <a:miter lim="800000"/>
            <a:headEnd/>
            <a:tailEnd/>
          </a:ln>
        </p:spPr>
        <p:txBody>
          <a:bodyPr>
            <a:spAutoFit/>
          </a:bodyPr>
          <a:lstStyle/>
          <a:p>
            <a:r>
              <a:rPr lang="ja-JP" altLang="en-US" sz="2800">
                <a:latin typeface="HGP創英角ｺﾞｼｯｸUB" pitchFamily="50" charset="-128"/>
                <a:ea typeface="HGP創英角ｺﾞｼｯｸUB" pitchFamily="50" charset="-128"/>
              </a:rPr>
              <a:t>男性用と女性用の商品が販売されている</a:t>
            </a:r>
          </a:p>
        </p:txBody>
      </p:sp>
      <p:grpSp>
        <p:nvGrpSpPr>
          <p:cNvPr id="21" name="グループ化 20"/>
          <p:cNvGrpSpPr/>
          <p:nvPr/>
        </p:nvGrpSpPr>
        <p:grpSpPr>
          <a:xfrm>
            <a:off x="642910" y="2714620"/>
            <a:ext cx="3682320" cy="2371727"/>
            <a:chOff x="500034" y="2714620"/>
            <a:chExt cx="3682320" cy="2371727"/>
          </a:xfrm>
        </p:grpSpPr>
        <p:pic>
          <p:nvPicPr>
            <p:cNvPr id="90114" name="Picture 2"/>
            <p:cNvPicPr>
              <a:picLocks noChangeAspect="1" noChangeArrowheads="1"/>
            </p:cNvPicPr>
            <p:nvPr/>
          </p:nvPicPr>
          <p:blipFill>
            <a:blip r:embed="rId2" cstate="print"/>
            <a:srcRect/>
            <a:stretch>
              <a:fillRect/>
            </a:stretch>
          </p:blipFill>
          <p:spPr bwMode="auto">
            <a:xfrm>
              <a:off x="1071538" y="3286124"/>
              <a:ext cx="790575" cy="1781175"/>
            </a:xfrm>
            <a:prstGeom prst="rect">
              <a:avLst/>
            </a:prstGeom>
            <a:noFill/>
            <a:ln w="9525">
              <a:noFill/>
              <a:miter lim="800000"/>
              <a:headEnd/>
              <a:tailEnd/>
            </a:ln>
            <a:effectLst>
              <a:reflection blurRad="6350" stA="52000" endA="300" endPos="35000" dir="5400000" sy="-100000" algn="bl" rotWithShape="0"/>
            </a:effectLst>
          </p:spPr>
        </p:pic>
        <p:pic>
          <p:nvPicPr>
            <p:cNvPr id="90115" name="Picture 3"/>
            <p:cNvPicPr>
              <a:picLocks noChangeAspect="1" noChangeArrowheads="1"/>
            </p:cNvPicPr>
            <p:nvPr/>
          </p:nvPicPr>
          <p:blipFill>
            <a:blip r:embed="rId3" cstate="print"/>
            <a:srcRect/>
            <a:stretch>
              <a:fillRect/>
            </a:stretch>
          </p:blipFill>
          <p:spPr bwMode="auto">
            <a:xfrm>
              <a:off x="1857356" y="3214686"/>
              <a:ext cx="752475" cy="1843088"/>
            </a:xfrm>
            <a:prstGeom prst="rect">
              <a:avLst/>
            </a:prstGeom>
            <a:noFill/>
            <a:ln w="9525">
              <a:noFill/>
              <a:miter lim="800000"/>
              <a:headEnd/>
              <a:tailEnd/>
            </a:ln>
            <a:effectLst>
              <a:reflection blurRad="6350" stA="52000" endA="300" endPos="35000" dir="5400000" sy="-100000" algn="bl" rotWithShape="0"/>
            </a:effectLst>
          </p:spPr>
        </p:pic>
        <p:pic>
          <p:nvPicPr>
            <p:cNvPr id="90116" name="Picture 4"/>
            <p:cNvPicPr>
              <a:picLocks noChangeAspect="1" noChangeArrowheads="1"/>
            </p:cNvPicPr>
            <p:nvPr/>
          </p:nvPicPr>
          <p:blipFill>
            <a:blip r:embed="rId4" cstate="print"/>
            <a:srcRect/>
            <a:stretch>
              <a:fillRect/>
            </a:stretch>
          </p:blipFill>
          <p:spPr bwMode="auto">
            <a:xfrm>
              <a:off x="2571736" y="2714620"/>
              <a:ext cx="693107" cy="2371727"/>
            </a:xfrm>
            <a:prstGeom prst="rect">
              <a:avLst/>
            </a:prstGeom>
            <a:noFill/>
            <a:ln w="9525">
              <a:noFill/>
              <a:miter lim="800000"/>
              <a:headEnd/>
              <a:tailEnd/>
            </a:ln>
            <a:effectLst>
              <a:reflection blurRad="6350" stA="52000" endA="300" endPos="35000" dir="5400000" sy="-100000" algn="bl" rotWithShape="0"/>
            </a:effectLst>
          </p:spPr>
        </p:pic>
        <p:pic>
          <p:nvPicPr>
            <p:cNvPr id="90117" name="Picture 5"/>
            <p:cNvPicPr>
              <a:picLocks noChangeAspect="1" noChangeArrowheads="1"/>
            </p:cNvPicPr>
            <p:nvPr/>
          </p:nvPicPr>
          <p:blipFill>
            <a:blip r:embed="rId5" cstate="print"/>
            <a:srcRect/>
            <a:stretch>
              <a:fillRect/>
            </a:stretch>
          </p:blipFill>
          <p:spPr bwMode="auto">
            <a:xfrm>
              <a:off x="3286116" y="3071810"/>
              <a:ext cx="896238" cy="1957383"/>
            </a:xfrm>
            <a:prstGeom prst="rect">
              <a:avLst/>
            </a:prstGeom>
            <a:noFill/>
            <a:ln w="9525">
              <a:noFill/>
              <a:miter lim="800000"/>
              <a:headEnd/>
              <a:tailEnd/>
            </a:ln>
            <a:effectLst>
              <a:reflection blurRad="6350" stA="52000" endA="300" endPos="35000" dir="5400000" sy="-100000" algn="bl" rotWithShape="0"/>
            </a:effectLst>
          </p:spPr>
        </p:pic>
        <p:pic>
          <p:nvPicPr>
            <p:cNvPr id="90118" name="Picture 6"/>
            <p:cNvPicPr>
              <a:picLocks noChangeAspect="1" noChangeArrowheads="1"/>
            </p:cNvPicPr>
            <p:nvPr/>
          </p:nvPicPr>
          <p:blipFill>
            <a:blip r:embed="rId6" cstate="print"/>
            <a:srcRect/>
            <a:stretch>
              <a:fillRect/>
            </a:stretch>
          </p:blipFill>
          <p:spPr bwMode="auto">
            <a:xfrm>
              <a:off x="500034" y="3214686"/>
              <a:ext cx="552448" cy="1833780"/>
            </a:xfrm>
            <a:prstGeom prst="rect">
              <a:avLst/>
            </a:prstGeom>
            <a:noFill/>
            <a:ln w="9525">
              <a:noFill/>
              <a:miter lim="800000"/>
              <a:headEnd/>
              <a:tailEnd/>
            </a:ln>
            <a:effectLst>
              <a:reflection blurRad="6350" stA="52000" endA="300" endPos="35000" dir="5400000" sy="-100000" algn="bl" rotWithShape="0"/>
            </a:effectLst>
          </p:spPr>
        </p:pic>
      </p:grpSp>
      <p:grpSp>
        <p:nvGrpSpPr>
          <p:cNvPr id="27" name="グループ化 26"/>
          <p:cNvGrpSpPr/>
          <p:nvPr/>
        </p:nvGrpSpPr>
        <p:grpSpPr>
          <a:xfrm>
            <a:off x="4714876" y="2786058"/>
            <a:ext cx="3889414" cy="2362205"/>
            <a:chOff x="4929190" y="2786058"/>
            <a:chExt cx="3889414" cy="2362205"/>
          </a:xfrm>
        </p:grpSpPr>
        <p:pic>
          <p:nvPicPr>
            <p:cNvPr id="90119" name="Picture 7"/>
            <p:cNvPicPr>
              <a:picLocks noChangeAspect="1" noChangeArrowheads="1"/>
            </p:cNvPicPr>
            <p:nvPr/>
          </p:nvPicPr>
          <p:blipFill>
            <a:blip r:embed="rId7" cstate="print"/>
            <a:srcRect/>
            <a:stretch>
              <a:fillRect/>
            </a:stretch>
          </p:blipFill>
          <p:spPr bwMode="auto">
            <a:xfrm>
              <a:off x="4929190" y="3071810"/>
              <a:ext cx="714374" cy="1972466"/>
            </a:xfrm>
            <a:prstGeom prst="rect">
              <a:avLst/>
            </a:prstGeom>
            <a:noFill/>
            <a:ln w="9525">
              <a:noFill/>
              <a:miter lim="800000"/>
              <a:headEnd/>
              <a:tailEnd/>
            </a:ln>
            <a:effectLst>
              <a:reflection blurRad="6350" stA="52000" endA="300" endPos="35000" dir="5400000" sy="-100000" algn="bl" rotWithShape="0"/>
            </a:effectLst>
          </p:spPr>
        </p:pic>
        <p:pic>
          <p:nvPicPr>
            <p:cNvPr id="90122" name="Picture 10"/>
            <p:cNvPicPr>
              <a:picLocks noChangeAspect="1" noChangeArrowheads="1"/>
            </p:cNvPicPr>
            <p:nvPr/>
          </p:nvPicPr>
          <p:blipFill>
            <a:blip r:embed="rId8" cstate="print"/>
            <a:srcRect/>
            <a:stretch>
              <a:fillRect/>
            </a:stretch>
          </p:blipFill>
          <p:spPr bwMode="auto">
            <a:xfrm>
              <a:off x="5715008" y="2868462"/>
              <a:ext cx="928694" cy="2236941"/>
            </a:xfrm>
            <a:prstGeom prst="rect">
              <a:avLst/>
            </a:prstGeom>
            <a:noFill/>
            <a:ln w="9525">
              <a:noFill/>
              <a:miter lim="800000"/>
              <a:headEnd/>
              <a:tailEnd/>
            </a:ln>
            <a:effectLst>
              <a:reflection blurRad="6350" stA="52000" endA="300" endPos="35000" dir="5400000" sy="-100000" algn="bl" rotWithShape="0"/>
            </a:effectLst>
          </p:spPr>
        </p:pic>
        <p:pic>
          <p:nvPicPr>
            <p:cNvPr id="90123" name="Picture 11"/>
            <p:cNvPicPr>
              <a:picLocks noChangeAspect="1" noChangeArrowheads="1"/>
            </p:cNvPicPr>
            <p:nvPr/>
          </p:nvPicPr>
          <p:blipFill>
            <a:blip r:embed="rId9" cstate="print"/>
            <a:srcRect/>
            <a:stretch>
              <a:fillRect/>
            </a:stretch>
          </p:blipFill>
          <p:spPr bwMode="auto">
            <a:xfrm>
              <a:off x="6715140" y="3143248"/>
              <a:ext cx="682908" cy="1931350"/>
            </a:xfrm>
            <a:prstGeom prst="rect">
              <a:avLst/>
            </a:prstGeom>
            <a:noFill/>
            <a:ln w="9525">
              <a:noFill/>
              <a:miter lim="800000"/>
              <a:headEnd/>
              <a:tailEnd/>
            </a:ln>
            <a:effectLst>
              <a:reflection blurRad="6350" stA="52000" endA="300" endPos="35000" dir="5400000" sy="-100000" algn="bl" rotWithShape="0"/>
            </a:effectLst>
          </p:spPr>
        </p:pic>
        <p:pic>
          <p:nvPicPr>
            <p:cNvPr id="90124" name="Picture 12"/>
            <p:cNvPicPr>
              <a:picLocks noChangeAspect="1" noChangeArrowheads="1"/>
            </p:cNvPicPr>
            <p:nvPr/>
          </p:nvPicPr>
          <p:blipFill>
            <a:blip r:embed="rId10" cstate="print"/>
            <a:srcRect/>
            <a:stretch>
              <a:fillRect/>
            </a:stretch>
          </p:blipFill>
          <p:spPr bwMode="auto">
            <a:xfrm>
              <a:off x="7500958" y="2786058"/>
              <a:ext cx="1317646" cy="2362205"/>
            </a:xfrm>
            <a:prstGeom prst="rect">
              <a:avLst/>
            </a:prstGeom>
            <a:noFill/>
            <a:ln w="9525">
              <a:noFill/>
              <a:miter lim="800000"/>
              <a:headEnd/>
              <a:tailEnd/>
            </a:ln>
            <a:effectLst>
              <a:reflection blurRad="6350" stA="52000" endA="300" endPos="35000" dir="5400000" sy="-100000" algn="bl" rotWithShape="0"/>
            </a:effectLst>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1104</TotalTime>
  <Words>4092</Words>
  <Application>Microsoft Office PowerPoint</Application>
  <PresentationFormat>画面に合わせる (4:3)</PresentationFormat>
  <Paragraphs>843</Paragraphs>
  <Slides>69</Slides>
  <Notes>12</Notes>
  <HiddenSlides>0</HiddenSlides>
  <MMClips>0</MMClips>
  <ScaleCrop>false</ScaleCrop>
  <HeadingPairs>
    <vt:vector size="6" baseType="variant">
      <vt:variant>
        <vt:lpstr>テーマ</vt:lpstr>
      </vt:variant>
      <vt:variant>
        <vt:i4>1</vt:i4>
      </vt:variant>
      <vt:variant>
        <vt:lpstr>埋め込まれた OLE サーバー</vt:lpstr>
      </vt:variant>
      <vt:variant>
        <vt:i4>2</vt:i4>
      </vt:variant>
      <vt:variant>
        <vt:lpstr>スライド タイトル</vt:lpstr>
      </vt:variant>
      <vt:variant>
        <vt:i4>69</vt:i4>
      </vt:variant>
    </vt:vector>
  </HeadingPairs>
  <TitlesOfParts>
    <vt:vector size="72" baseType="lpstr">
      <vt:lpstr>Office テーマ</vt:lpstr>
      <vt:lpstr>Microsoft Office Excel 97-2003 ワークシート</vt:lpstr>
      <vt:lpstr>グラフ</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lpstr>スライド 35</vt:lpstr>
      <vt:lpstr>スライド 36</vt:lpstr>
      <vt:lpstr>スライド 37</vt:lpstr>
      <vt:lpstr>スライド 38</vt:lpstr>
      <vt:lpstr>スライド 39</vt:lpstr>
      <vt:lpstr>スライド 40</vt:lpstr>
      <vt:lpstr>スライド 41</vt:lpstr>
      <vt:lpstr>スライド 42</vt:lpstr>
      <vt:lpstr>スライド 43</vt:lpstr>
      <vt:lpstr>スライド 44</vt:lpstr>
      <vt:lpstr>スライド 45</vt:lpstr>
      <vt:lpstr>スライド 46</vt:lpstr>
      <vt:lpstr>スライド 47</vt:lpstr>
      <vt:lpstr>スライド 48</vt:lpstr>
      <vt:lpstr>スライド 49</vt:lpstr>
      <vt:lpstr>スライド 50</vt:lpstr>
      <vt:lpstr>スライド 51</vt:lpstr>
      <vt:lpstr>スライド 52</vt:lpstr>
      <vt:lpstr>スライド 53</vt:lpstr>
      <vt:lpstr>スライド 54</vt:lpstr>
      <vt:lpstr>スライド 55</vt:lpstr>
      <vt:lpstr>スライド 56</vt:lpstr>
      <vt:lpstr>スライド 57</vt:lpstr>
      <vt:lpstr>スライド 58</vt:lpstr>
      <vt:lpstr>スライド 59</vt:lpstr>
      <vt:lpstr>スライド 60</vt:lpstr>
      <vt:lpstr>スライド 61</vt:lpstr>
      <vt:lpstr>スライド 62</vt:lpstr>
      <vt:lpstr>スライド 63</vt:lpstr>
      <vt:lpstr>スライド 64</vt:lpstr>
      <vt:lpstr>スライド 65</vt:lpstr>
      <vt:lpstr>スライド 66</vt:lpstr>
      <vt:lpstr>スライド 67</vt:lpstr>
      <vt:lpstr>スライド 68</vt:lpstr>
      <vt:lpstr>スライド 69</vt:lpstr>
    </vt:vector>
  </TitlesOfParts>
  <Company>拓殖大学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電算課</dc:creator>
  <cp:lastModifiedBy>電算課</cp:lastModifiedBy>
  <cp:revision>106</cp:revision>
  <dcterms:created xsi:type="dcterms:W3CDTF">2011-12-17T05:49:24Z</dcterms:created>
  <dcterms:modified xsi:type="dcterms:W3CDTF">2011-12-18T13:28:59Z</dcterms:modified>
</cp:coreProperties>
</file>